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64" r:id="rId2"/>
    <p:sldId id="367" r:id="rId3"/>
    <p:sldId id="368" r:id="rId4"/>
    <p:sldId id="345" r:id="rId5"/>
    <p:sldId id="360" r:id="rId6"/>
    <p:sldId id="324" r:id="rId7"/>
    <p:sldId id="361" r:id="rId8"/>
    <p:sldId id="348" r:id="rId9"/>
    <p:sldId id="362" r:id="rId10"/>
    <p:sldId id="350" r:id="rId11"/>
    <p:sldId id="363" r:id="rId12"/>
    <p:sldId id="369" r:id="rId13"/>
    <p:sldId id="354" r:id="rId14"/>
    <p:sldId id="366" r:id="rId1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33"/>
    <a:srgbClr val="B08600"/>
    <a:srgbClr val="0000FF"/>
    <a:srgbClr val="009900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356" autoAdjust="0"/>
  </p:normalViewPr>
  <p:slideViewPr>
    <p:cSldViewPr>
      <p:cViewPr>
        <p:scale>
          <a:sx n="70" d="100"/>
          <a:sy n="70" d="100"/>
        </p:scale>
        <p:origin x="-4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1DD02-733E-45AE-8AF6-DBB83B6DA033}" type="doc">
      <dgm:prSet loTypeId="urn:microsoft.com/office/officeart/2005/8/layout/hList7#1" loCatId="list" qsTypeId="urn:microsoft.com/office/officeart/2005/8/quickstyle/simple1" qsCatId="simple" csTypeId="urn:microsoft.com/office/officeart/2005/8/colors/colorful5" csCatId="colorful" phldr="1"/>
      <dgm:spPr/>
    </dgm:pt>
    <dgm:pt modelId="{74F01017-91B9-465D-A655-FDCFA6E5F8D5}">
      <dgm:prSet phldrT="[Texto]"/>
      <dgm:spPr>
        <a:solidFill>
          <a:srgbClr val="66FF33"/>
        </a:solidFill>
      </dgm:spPr>
      <dgm:t>
        <a:bodyPr/>
        <a:lstStyle/>
        <a:p>
          <a:r>
            <a:rPr lang="es-ES_tradnl" b="1" u="sng" dirty="0" smtClean="0">
              <a:solidFill>
                <a:srgbClr val="C00000"/>
              </a:solidFill>
            </a:rPr>
            <a:t>100% </a:t>
          </a:r>
        </a:p>
        <a:p>
          <a:r>
            <a:rPr lang="es-ES_tradnl" b="1" dirty="0" smtClean="0">
              <a:solidFill>
                <a:schemeClr val="tx1"/>
              </a:solidFill>
            </a:rPr>
            <a:t>16.Acciones para avanzar hacia un proceso presupuestario abierto y participativo</a:t>
          </a:r>
          <a:endParaRPr lang="es-ES" b="1" dirty="0">
            <a:solidFill>
              <a:schemeClr val="tx1"/>
            </a:solidFill>
          </a:endParaRPr>
        </a:p>
      </dgm:t>
    </dgm:pt>
    <dgm:pt modelId="{48A3528D-7269-45F6-B5DD-7469AD7F8A67}" type="parTrans" cxnId="{A8F344AF-AA06-42F1-B89D-97089565D4F9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B3AA6FD9-1115-46A9-B525-1CAC2224D5DC}" type="sibTrans" cxnId="{A8F344AF-AA06-42F1-B89D-97089565D4F9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15A24C4C-C0C0-48E2-ADB2-1A19B0B3C678}">
      <dgm:prSet/>
      <dgm:spPr>
        <a:solidFill>
          <a:srgbClr val="FFFF00"/>
        </a:solidFill>
      </dgm:spPr>
      <dgm:t>
        <a:bodyPr/>
        <a:lstStyle/>
        <a:p>
          <a:r>
            <a:rPr lang="es-ES_tradnl" b="1" u="sng" dirty="0" smtClean="0">
              <a:solidFill>
                <a:srgbClr val="C00000"/>
              </a:solidFill>
            </a:rPr>
            <a:t>98%</a:t>
          </a:r>
        </a:p>
        <a:p>
          <a:r>
            <a:rPr lang="es-ES_tradnl" b="1" dirty="0" smtClean="0">
              <a:solidFill>
                <a:schemeClr val="tx1"/>
              </a:solidFill>
            </a:rPr>
            <a:t>17. Acciones para avanzar en el cumplimiento del Código y Manual de Transparencia Fiscal del FMI</a:t>
          </a:r>
          <a:endParaRPr lang="es-ES" b="1" dirty="0">
            <a:solidFill>
              <a:schemeClr val="tx1"/>
            </a:solidFill>
          </a:endParaRPr>
        </a:p>
      </dgm:t>
    </dgm:pt>
    <dgm:pt modelId="{59C56811-3655-48FA-922F-F07F5B1C096B}" type="parTrans" cxnId="{46E6F327-9FF1-4AC4-9FFE-AD81E1780E66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EE5168F0-D42C-4BA7-80DB-5875A2FED51E}" type="sibTrans" cxnId="{46E6F327-9FF1-4AC4-9FFE-AD81E1780E66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662E98FB-B660-4671-9EE5-54A36BF351B8}">
      <dgm:prSet/>
      <dgm:spPr>
        <a:solidFill>
          <a:srgbClr val="66FF33"/>
        </a:solidFill>
      </dgm:spPr>
      <dgm:t>
        <a:bodyPr/>
        <a:lstStyle/>
        <a:p>
          <a:r>
            <a:rPr lang="es-ES_tradnl" b="1" u="sng" dirty="0" smtClean="0">
              <a:solidFill>
                <a:srgbClr val="C00000"/>
              </a:solidFill>
            </a:rPr>
            <a:t>100%</a:t>
          </a:r>
        </a:p>
        <a:p>
          <a:r>
            <a:rPr lang="es-ES_tradnl" b="1" dirty="0" smtClean="0">
              <a:solidFill>
                <a:schemeClr val="tx1"/>
              </a:solidFill>
            </a:rPr>
            <a:t>18. Acciones  para mejorar la disponibilidad y calidad de la información presupuestaria</a:t>
          </a:r>
        </a:p>
      </dgm:t>
    </dgm:pt>
    <dgm:pt modelId="{A289BDA7-7BD1-426A-9125-1964087C6FAC}" type="parTrans" cxnId="{9AE24F92-5849-4ECB-AAA5-5A661805BD75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5D3B954-21B7-47E6-B112-9AE2D3352BAA}" type="sibTrans" cxnId="{9AE24F92-5849-4ECB-AAA5-5A661805BD75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5C48CEEA-B191-419C-A243-D9A9C5F3FAFE}">
      <dgm:prSet/>
      <dgm:spPr>
        <a:solidFill>
          <a:srgbClr val="66FF33"/>
        </a:solidFill>
      </dgm:spPr>
      <dgm:t>
        <a:bodyPr/>
        <a:lstStyle/>
        <a:p>
          <a:r>
            <a:rPr lang="es-ES_tradnl" b="1" u="sng" dirty="0" smtClean="0">
              <a:solidFill>
                <a:srgbClr val="C00000"/>
              </a:solidFill>
            </a:rPr>
            <a:t>100%</a:t>
          </a:r>
          <a:endParaRPr lang="es-ES_tradnl" b="1" dirty="0" smtClean="0">
            <a:solidFill>
              <a:schemeClr val="tx1"/>
            </a:solidFill>
          </a:endParaRPr>
        </a:p>
        <a:p>
          <a:r>
            <a:rPr lang="es-ES_tradnl" b="1" dirty="0" smtClean="0">
              <a:solidFill>
                <a:schemeClr val="tx1"/>
              </a:solidFill>
            </a:rPr>
            <a:t>19. Acciones  para avanzar hacia un régimen de contrataciones abiertas</a:t>
          </a:r>
        </a:p>
      </dgm:t>
    </dgm:pt>
    <dgm:pt modelId="{BAD6156A-BB02-428C-A1FD-50634733902B}" type="parTrans" cxnId="{8A3B4A4E-AF16-4E03-877F-5320DE910DB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74D807F4-563D-4477-86D5-A3C417B3F693}" type="sibTrans" cxnId="{8A3B4A4E-AF16-4E03-877F-5320DE910DB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C85B8160-F0BA-4AC8-A8FC-80E1D7182FC1}" type="pres">
      <dgm:prSet presAssocID="{D5D1DD02-733E-45AE-8AF6-DBB83B6DA033}" presName="Name0" presStyleCnt="0">
        <dgm:presLayoutVars>
          <dgm:dir/>
          <dgm:resizeHandles val="exact"/>
        </dgm:presLayoutVars>
      </dgm:prSet>
      <dgm:spPr/>
    </dgm:pt>
    <dgm:pt modelId="{413D87B2-C2F4-4A08-905E-D229F8C1CDC8}" type="pres">
      <dgm:prSet presAssocID="{D5D1DD02-733E-45AE-8AF6-DBB83B6DA033}" presName="fgShape" presStyleLbl="fgShp" presStyleIdx="0" presStyleCnt="1"/>
      <dgm:spPr/>
    </dgm:pt>
    <dgm:pt modelId="{EED6C7A2-AEA4-45DE-BCCF-7F67529AF64E}" type="pres">
      <dgm:prSet presAssocID="{D5D1DD02-733E-45AE-8AF6-DBB83B6DA033}" presName="linComp" presStyleCnt="0"/>
      <dgm:spPr/>
    </dgm:pt>
    <dgm:pt modelId="{EDA62A53-DC69-4372-9DA3-59BCC157BDAF}" type="pres">
      <dgm:prSet presAssocID="{74F01017-91B9-465D-A655-FDCFA6E5F8D5}" presName="compNode" presStyleCnt="0"/>
      <dgm:spPr/>
    </dgm:pt>
    <dgm:pt modelId="{79ECE884-5843-4A33-909F-09756CBBB1F9}" type="pres">
      <dgm:prSet presAssocID="{74F01017-91B9-465D-A655-FDCFA6E5F8D5}" presName="bkgdShape" presStyleLbl="node1" presStyleIdx="0" presStyleCnt="4" custLinFactNeighborX="415" custLinFactNeighborY="564"/>
      <dgm:spPr/>
      <dgm:t>
        <a:bodyPr/>
        <a:lstStyle/>
        <a:p>
          <a:endParaRPr lang="es-ES"/>
        </a:p>
      </dgm:t>
    </dgm:pt>
    <dgm:pt modelId="{1AA03A23-63A0-4D9B-85E7-5D73BEE7BA59}" type="pres">
      <dgm:prSet presAssocID="{74F01017-91B9-465D-A655-FDCFA6E5F8D5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0CA0C1-D4DF-45B5-8F4F-71B0319745E0}" type="pres">
      <dgm:prSet presAssocID="{74F01017-91B9-465D-A655-FDCFA6E5F8D5}" presName="invisiNode" presStyleLbl="node1" presStyleIdx="0" presStyleCnt="4"/>
      <dgm:spPr/>
    </dgm:pt>
    <dgm:pt modelId="{CA14E15E-1205-48A3-9931-012E0906E989}" type="pres">
      <dgm:prSet presAssocID="{74F01017-91B9-465D-A655-FDCFA6E5F8D5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D43863A8-4052-4679-8FED-40CCE5CBA32E}" type="pres">
      <dgm:prSet presAssocID="{B3AA6FD9-1115-46A9-B525-1CAC2224D5DC}" presName="sibTrans" presStyleLbl="sibTrans2D1" presStyleIdx="0" presStyleCnt="0"/>
      <dgm:spPr/>
      <dgm:t>
        <a:bodyPr/>
        <a:lstStyle/>
        <a:p>
          <a:endParaRPr lang="es-ES"/>
        </a:p>
      </dgm:t>
    </dgm:pt>
    <dgm:pt modelId="{25850C1A-6980-44DF-9189-F2E3C1522432}" type="pres">
      <dgm:prSet presAssocID="{15A24C4C-C0C0-48E2-ADB2-1A19B0B3C678}" presName="compNode" presStyleCnt="0"/>
      <dgm:spPr/>
    </dgm:pt>
    <dgm:pt modelId="{68B0B6A8-1D34-4ADC-BDE4-936D9AD84E52}" type="pres">
      <dgm:prSet presAssocID="{15A24C4C-C0C0-48E2-ADB2-1A19B0B3C678}" presName="bkgdShape" presStyleLbl="node1" presStyleIdx="1" presStyleCnt="4"/>
      <dgm:spPr/>
      <dgm:t>
        <a:bodyPr/>
        <a:lstStyle/>
        <a:p>
          <a:endParaRPr lang="es-ES"/>
        </a:p>
      </dgm:t>
    </dgm:pt>
    <dgm:pt modelId="{97D128FD-3049-466F-B652-AF879AC1559A}" type="pres">
      <dgm:prSet presAssocID="{15A24C4C-C0C0-48E2-ADB2-1A19B0B3C678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1C185-CCF1-422D-B7BE-B775D1C2035D}" type="pres">
      <dgm:prSet presAssocID="{15A24C4C-C0C0-48E2-ADB2-1A19B0B3C678}" presName="invisiNode" presStyleLbl="node1" presStyleIdx="1" presStyleCnt="4"/>
      <dgm:spPr/>
    </dgm:pt>
    <dgm:pt modelId="{810A0C70-2749-4F14-864A-AD0A03681869}" type="pres">
      <dgm:prSet presAssocID="{15A24C4C-C0C0-48E2-ADB2-1A19B0B3C678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8634869-6DB3-46BA-88EC-6584C66B9B7A}" type="pres">
      <dgm:prSet presAssocID="{EE5168F0-D42C-4BA7-80DB-5875A2FED51E}" presName="sibTrans" presStyleLbl="sibTrans2D1" presStyleIdx="0" presStyleCnt="0"/>
      <dgm:spPr/>
      <dgm:t>
        <a:bodyPr/>
        <a:lstStyle/>
        <a:p>
          <a:endParaRPr lang="es-ES"/>
        </a:p>
      </dgm:t>
    </dgm:pt>
    <dgm:pt modelId="{BB4807DC-268F-4A23-9C96-E41C8FB99E04}" type="pres">
      <dgm:prSet presAssocID="{662E98FB-B660-4671-9EE5-54A36BF351B8}" presName="compNode" presStyleCnt="0"/>
      <dgm:spPr/>
    </dgm:pt>
    <dgm:pt modelId="{13504CC6-18EE-414E-945C-45D6D80B64F6}" type="pres">
      <dgm:prSet presAssocID="{662E98FB-B660-4671-9EE5-54A36BF351B8}" presName="bkgdShape" presStyleLbl="node1" presStyleIdx="2" presStyleCnt="4"/>
      <dgm:spPr/>
      <dgm:t>
        <a:bodyPr/>
        <a:lstStyle/>
        <a:p>
          <a:endParaRPr lang="es-ES"/>
        </a:p>
      </dgm:t>
    </dgm:pt>
    <dgm:pt modelId="{E98EE4E3-7D5A-40EF-855D-FF786A1745A3}" type="pres">
      <dgm:prSet presAssocID="{662E98FB-B660-4671-9EE5-54A36BF351B8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2E1A4E-A251-4F91-BB05-64074E131321}" type="pres">
      <dgm:prSet presAssocID="{662E98FB-B660-4671-9EE5-54A36BF351B8}" presName="invisiNode" presStyleLbl="node1" presStyleIdx="2" presStyleCnt="4"/>
      <dgm:spPr/>
    </dgm:pt>
    <dgm:pt modelId="{A59D6337-EF2D-4EE6-A054-5087004DE952}" type="pres">
      <dgm:prSet presAssocID="{662E98FB-B660-4671-9EE5-54A36BF351B8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GT"/>
        </a:p>
      </dgm:t>
    </dgm:pt>
    <dgm:pt modelId="{102C63B5-1889-4682-A9C7-8C66389CB49D}" type="pres">
      <dgm:prSet presAssocID="{95D3B954-21B7-47E6-B112-9AE2D3352BAA}" presName="sibTrans" presStyleLbl="sibTrans2D1" presStyleIdx="0" presStyleCnt="0"/>
      <dgm:spPr/>
      <dgm:t>
        <a:bodyPr/>
        <a:lstStyle/>
        <a:p>
          <a:endParaRPr lang="es-ES"/>
        </a:p>
      </dgm:t>
    </dgm:pt>
    <dgm:pt modelId="{FF983229-4AAB-468A-B015-EAC29C41D40E}" type="pres">
      <dgm:prSet presAssocID="{5C48CEEA-B191-419C-A243-D9A9C5F3FAFE}" presName="compNode" presStyleCnt="0"/>
      <dgm:spPr/>
    </dgm:pt>
    <dgm:pt modelId="{56F64B47-D3B3-4FDE-8F16-3F13EEBE3C18}" type="pres">
      <dgm:prSet presAssocID="{5C48CEEA-B191-419C-A243-D9A9C5F3FAFE}" presName="bkgdShape" presStyleLbl="node1" presStyleIdx="3" presStyleCnt="4"/>
      <dgm:spPr/>
      <dgm:t>
        <a:bodyPr/>
        <a:lstStyle/>
        <a:p>
          <a:endParaRPr lang="es-ES"/>
        </a:p>
      </dgm:t>
    </dgm:pt>
    <dgm:pt modelId="{70F3AD1A-BC99-4D37-A01B-C588F3A10B3C}" type="pres">
      <dgm:prSet presAssocID="{5C48CEEA-B191-419C-A243-D9A9C5F3FAFE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6C734A-A9BD-4327-8B01-B2D3C60FC5F9}" type="pres">
      <dgm:prSet presAssocID="{5C48CEEA-B191-419C-A243-D9A9C5F3FAFE}" presName="invisiNode" presStyleLbl="node1" presStyleIdx="3" presStyleCnt="4"/>
      <dgm:spPr/>
    </dgm:pt>
    <dgm:pt modelId="{F372A8C9-D4AF-4A0D-806E-A4F00EFF44D2}" type="pres">
      <dgm:prSet presAssocID="{5C48CEEA-B191-419C-A243-D9A9C5F3FAFE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A8F344AF-AA06-42F1-B89D-97089565D4F9}" srcId="{D5D1DD02-733E-45AE-8AF6-DBB83B6DA033}" destId="{74F01017-91B9-465D-A655-FDCFA6E5F8D5}" srcOrd="0" destOrd="0" parTransId="{48A3528D-7269-45F6-B5DD-7469AD7F8A67}" sibTransId="{B3AA6FD9-1115-46A9-B525-1CAC2224D5DC}"/>
    <dgm:cxn modelId="{83FF9E3D-DFE7-4894-B37E-2AD2B1D42996}" type="presOf" srcId="{B3AA6FD9-1115-46A9-B525-1CAC2224D5DC}" destId="{D43863A8-4052-4679-8FED-40CCE5CBA32E}" srcOrd="0" destOrd="0" presId="urn:microsoft.com/office/officeart/2005/8/layout/hList7#1"/>
    <dgm:cxn modelId="{9AE24F92-5849-4ECB-AAA5-5A661805BD75}" srcId="{D5D1DD02-733E-45AE-8AF6-DBB83B6DA033}" destId="{662E98FB-B660-4671-9EE5-54A36BF351B8}" srcOrd="2" destOrd="0" parTransId="{A289BDA7-7BD1-426A-9125-1964087C6FAC}" sibTransId="{95D3B954-21B7-47E6-B112-9AE2D3352BAA}"/>
    <dgm:cxn modelId="{219D98AF-E190-4CDF-81BB-71AC120D5F6E}" type="presOf" srcId="{EE5168F0-D42C-4BA7-80DB-5875A2FED51E}" destId="{98634869-6DB3-46BA-88EC-6584C66B9B7A}" srcOrd="0" destOrd="0" presId="urn:microsoft.com/office/officeart/2005/8/layout/hList7#1"/>
    <dgm:cxn modelId="{381BE706-17AA-401B-B241-8087B388E6D7}" type="presOf" srcId="{74F01017-91B9-465D-A655-FDCFA6E5F8D5}" destId="{1AA03A23-63A0-4D9B-85E7-5D73BEE7BA59}" srcOrd="1" destOrd="0" presId="urn:microsoft.com/office/officeart/2005/8/layout/hList7#1"/>
    <dgm:cxn modelId="{89B2EE1B-61EC-47C1-B93A-7DEE57A01C0B}" type="presOf" srcId="{D5D1DD02-733E-45AE-8AF6-DBB83B6DA033}" destId="{C85B8160-F0BA-4AC8-A8FC-80E1D7182FC1}" srcOrd="0" destOrd="0" presId="urn:microsoft.com/office/officeart/2005/8/layout/hList7#1"/>
    <dgm:cxn modelId="{4A8FE8D2-E1F8-4816-B010-2D2BAD3CE896}" type="presOf" srcId="{5C48CEEA-B191-419C-A243-D9A9C5F3FAFE}" destId="{70F3AD1A-BC99-4D37-A01B-C588F3A10B3C}" srcOrd="1" destOrd="0" presId="urn:microsoft.com/office/officeart/2005/8/layout/hList7#1"/>
    <dgm:cxn modelId="{A69D7012-416C-468B-8739-8674AC576A32}" type="presOf" srcId="{15A24C4C-C0C0-48E2-ADB2-1A19B0B3C678}" destId="{97D128FD-3049-466F-B652-AF879AC1559A}" srcOrd="1" destOrd="0" presId="urn:microsoft.com/office/officeart/2005/8/layout/hList7#1"/>
    <dgm:cxn modelId="{19FBEE3D-9AC5-471C-9C12-46FB124DB48A}" type="presOf" srcId="{5C48CEEA-B191-419C-A243-D9A9C5F3FAFE}" destId="{56F64B47-D3B3-4FDE-8F16-3F13EEBE3C18}" srcOrd="0" destOrd="0" presId="urn:microsoft.com/office/officeart/2005/8/layout/hList7#1"/>
    <dgm:cxn modelId="{F504F8BE-B242-488D-BDAE-7EA759BFD4EF}" type="presOf" srcId="{74F01017-91B9-465D-A655-FDCFA6E5F8D5}" destId="{79ECE884-5843-4A33-909F-09756CBBB1F9}" srcOrd="0" destOrd="0" presId="urn:microsoft.com/office/officeart/2005/8/layout/hList7#1"/>
    <dgm:cxn modelId="{46E6F327-9FF1-4AC4-9FFE-AD81E1780E66}" srcId="{D5D1DD02-733E-45AE-8AF6-DBB83B6DA033}" destId="{15A24C4C-C0C0-48E2-ADB2-1A19B0B3C678}" srcOrd="1" destOrd="0" parTransId="{59C56811-3655-48FA-922F-F07F5B1C096B}" sibTransId="{EE5168F0-D42C-4BA7-80DB-5875A2FED51E}"/>
    <dgm:cxn modelId="{BEA70482-DBA9-4E07-ADE1-BB88A0E91578}" type="presOf" srcId="{15A24C4C-C0C0-48E2-ADB2-1A19B0B3C678}" destId="{68B0B6A8-1D34-4ADC-BDE4-936D9AD84E52}" srcOrd="0" destOrd="0" presId="urn:microsoft.com/office/officeart/2005/8/layout/hList7#1"/>
    <dgm:cxn modelId="{8A3B4A4E-AF16-4E03-877F-5320DE910DB8}" srcId="{D5D1DD02-733E-45AE-8AF6-DBB83B6DA033}" destId="{5C48CEEA-B191-419C-A243-D9A9C5F3FAFE}" srcOrd="3" destOrd="0" parTransId="{BAD6156A-BB02-428C-A1FD-50634733902B}" sibTransId="{74D807F4-563D-4477-86D5-A3C417B3F693}"/>
    <dgm:cxn modelId="{C85FC671-5CE3-43BF-B719-5DDD39D13279}" type="presOf" srcId="{662E98FB-B660-4671-9EE5-54A36BF351B8}" destId="{13504CC6-18EE-414E-945C-45D6D80B64F6}" srcOrd="0" destOrd="0" presId="urn:microsoft.com/office/officeart/2005/8/layout/hList7#1"/>
    <dgm:cxn modelId="{92A4ED7D-5F5B-41D3-B7A1-07F4E98026E7}" type="presOf" srcId="{662E98FB-B660-4671-9EE5-54A36BF351B8}" destId="{E98EE4E3-7D5A-40EF-855D-FF786A1745A3}" srcOrd="1" destOrd="0" presId="urn:microsoft.com/office/officeart/2005/8/layout/hList7#1"/>
    <dgm:cxn modelId="{E913DBAB-A1C2-40BE-8E3A-414144480FAD}" type="presOf" srcId="{95D3B954-21B7-47E6-B112-9AE2D3352BAA}" destId="{102C63B5-1889-4682-A9C7-8C66389CB49D}" srcOrd="0" destOrd="0" presId="urn:microsoft.com/office/officeart/2005/8/layout/hList7#1"/>
    <dgm:cxn modelId="{E690DCE0-DAAD-4617-982E-977332162184}" type="presParOf" srcId="{C85B8160-F0BA-4AC8-A8FC-80E1D7182FC1}" destId="{413D87B2-C2F4-4A08-905E-D229F8C1CDC8}" srcOrd="0" destOrd="0" presId="urn:microsoft.com/office/officeart/2005/8/layout/hList7#1"/>
    <dgm:cxn modelId="{87D501D5-2B4A-4315-98E5-F5796E12CADA}" type="presParOf" srcId="{C85B8160-F0BA-4AC8-A8FC-80E1D7182FC1}" destId="{EED6C7A2-AEA4-45DE-BCCF-7F67529AF64E}" srcOrd="1" destOrd="0" presId="urn:microsoft.com/office/officeart/2005/8/layout/hList7#1"/>
    <dgm:cxn modelId="{6A128C05-632A-455A-9398-03FFF0AA4C87}" type="presParOf" srcId="{EED6C7A2-AEA4-45DE-BCCF-7F67529AF64E}" destId="{EDA62A53-DC69-4372-9DA3-59BCC157BDAF}" srcOrd="0" destOrd="0" presId="urn:microsoft.com/office/officeart/2005/8/layout/hList7#1"/>
    <dgm:cxn modelId="{981F472A-8CCF-422A-A328-F761C293AB62}" type="presParOf" srcId="{EDA62A53-DC69-4372-9DA3-59BCC157BDAF}" destId="{79ECE884-5843-4A33-909F-09756CBBB1F9}" srcOrd="0" destOrd="0" presId="urn:microsoft.com/office/officeart/2005/8/layout/hList7#1"/>
    <dgm:cxn modelId="{975BBBE8-B113-442E-A161-4F9A1AB9EFCC}" type="presParOf" srcId="{EDA62A53-DC69-4372-9DA3-59BCC157BDAF}" destId="{1AA03A23-63A0-4D9B-85E7-5D73BEE7BA59}" srcOrd="1" destOrd="0" presId="urn:microsoft.com/office/officeart/2005/8/layout/hList7#1"/>
    <dgm:cxn modelId="{3E113151-27E0-4BB0-AD20-49E48109A7AB}" type="presParOf" srcId="{EDA62A53-DC69-4372-9DA3-59BCC157BDAF}" destId="{350CA0C1-D4DF-45B5-8F4F-71B0319745E0}" srcOrd="2" destOrd="0" presId="urn:microsoft.com/office/officeart/2005/8/layout/hList7#1"/>
    <dgm:cxn modelId="{2881C642-BB34-4FD5-ABAC-A3084C39B12B}" type="presParOf" srcId="{EDA62A53-DC69-4372-9DA3-59BCC157BDAF}" destId="{CA14E15E-1205-48A3-9931-012E0906E989}" srcOrd="3" destOrd="0" presId="urn:microsoft.com/office/officeart/2005/8/layout/hList7#1"/>
    <dgm:cxn modelId="{CACEF86E-5310-4907-95ED-E1FE8FD7B176}" type="presParOf" srcId="{EED6C7A2-AEA4-45DE-BCCF-7F67529AF64E}" destId="{D43863A8-4052-4679-8FED-40CCE5CBA32E}" srcOrd="1" destOrd="0" presId="urn:microsoft.com/office/officeart/2005/8/layout/hList7#1"/>
    <dgm:cxn modelId="{6BCB94DE-403D-419D-AF28-4CE4F59074F9}" type="presParOf" srcId="{EED6C7A2-AEA4-45DE-BCCF-7F67529AF64E}" destId="{25850C1A-6980-44DF-9189-F2E3C1522432}" srcOrd="2" destOrd="0" presId="urn:microsoft.com/office/officeart/2005/8/layout/hList7#1"/>
    <dgm:cxn modelId="{C79F7B96-4CEB-450B-8FDE-39A628555657}" type="presParOf" srcId="{25850C1A-6980-44DF-9189-F2E3C1522432}" destId="{68B0B6A8-1D34-4ADC-BDE4-936D9AD84E52}" srcOrd="0" destOrd="0" presId="urn:microsoft.com/office/officeart/2005/8/layout/hList7#1"/>
    <dgm:cxn modelId="{CF241554-FF19-4AD3-BE04-9BBA37FB57E3}" type="presParOf" srcId="{25850C1A-6980-44DF-9189-F2E3C1522432}" destId="{97D128FD-3049-466F-B652-AF879AC1559A}" srcOrd="1" destOrd="0" presId="urn:microsoft.com/office/officeart/2005/8/layout/hList7#1"/>
    <dgm:cxn modelId="{1CE49331-E24E-4684-A9FE-48A4383BD560}" type="presParOf" srcId="{25850C1A-6980-44DF-9189-F2E3C1522432}" destId="{1901C185-CCF1-422D-B7BE-B775D1C2035D}" srcOrd="2" destOrd="0" presId="urn:microsoft.com/office/officeart/2005/8/layout/hList7#1"/>
    <dgm:cxn modelId="{40C2AA69-4892-4ECE-92FF-774515BCADAA}" type="presParOf" srcId="{25850C1A-6980-44DF-9189-F2E3C1522432}" destId="{810A0C70-2749-4F14-864A-AD0A03681869}" srcOrd="3" destOrd="0" presId="urn:microsoft.com/office/officeart/2005/8/layout/hList7#1"/>
    <dgm:cxn modelId="{04CBB1A3-8158-452E-A72E-4279F7E23C84}" type="presParOf" srcId="{EED6C7A2-AEA4-45DE-BCCF-7F67529AF64E}" destId="{98634869-6DB3-46BA-88EC-6584C66B9B7A}" srcOrd="3" destOrd="0" presId="urn:microsoft.com/office/officeart/2005/8/layout/hList7#1"/>
    <dgm:cxn modelId="{ED68DA0C-883F-4D2C-80DA-0FAC00937BA1}" type="presParOf" srcId="{EED6C7A2-AEA4-45DE-BCCF-7F67529AF64E}" destId="{BB4807DC-268F-4A23-9C96-E41C8FB99E04}" srcOrd="4" destOrd="0" presId="urn:microsoft.com/office/officeart/2005/8/layout/hList7#1"/>
    <dgm:cxn modelId="{E2BED84B-EF0A-4B1C-B360-8CA78D80C39B}" type="presParOf" srcId="{BB4807DC-268F-4A23-9C96-E41C8FB99E04}" destId="{13504CC6-18EE-414E-945C-45D6D80B64F6}" srcOrd="0" destOrd="0" presId="urn:microsoft.com/office/officeart/2005/8/layout/hList7#1"/>
    <dgm:cxn modelId="{0FDC2431-1747-4770-BAFE-2563E598473D}" type="presParOf" srcId="{BB4807DC-268F-4A23-9C96-E41C8FB99E04}" destId="{E98EE4E3-7D5A-40EF-855D-FF786A1745A3}" srcOrd="1" destOrd="0" presId="urn:microsoft.com/office/officeart/2005/8/layout/hList7#1"/>
    <dgm:cxn modelId="{0D026157-881F-4C37-BEA7-01E2AC618D5E}" type="presParOf" srcId="{BB4807DC-268F-4A23-9C96-E41C8FB99E04}" destId="{8F2E1A4E-A251-4F91-BB05-64074E131321}" srcOrd="2" destOrd="0" presId="urn:microsoft.com/office/officeart/2005/8/layout/hList7#1"/>
    <dgm:cxn modelId="{51110939-7E07-4512-B6BC-A036D12B1174}" type="presParOf" srcId="{BB4807DC-268F-4A23-9C96-E41C8FB99E04}" destId="{A59D6337-EF2D-4EE6-A054-5087004DE952}" srcOrd="3" destOrd="0" presId="urn:microsoft.com/office/officeart/2005/8/layout/hList7#1"/>
    <dgm:cxn modelId="{4E7E1924-E18E-4B88-90D9-4C73AB02DCE3}" type="presParOf" srcId="{EED6C7A2-AEA4-45DE-BCCF-7F67529AF64E}" destId="{102C63B5-1889-4682-A9C7-8C66389CB49D}" srcOrd="5" destOrd="0" presId="urn:microsoft.com/office/officeart/2005/8/layout/hList7#1"/>
    <dgm:cxn modelId="{4AA87836-5750-4F8C-8F6F-06A9B359402C}" type="presParOf" srcId="{EED6C7A2-AEA4-45DE-BCCF-7F67529AF64E}" destId="{FF983229-4AAB-468A-B015-EAC29C41D40E}" srcOrd="6" destOrd="0" presId="urn:microsoft.com/office/officeart/2005/8/layout/hList7#1"/>
    <dgm:cxn modelId="{CF4A3492-A0E1-4821-A34F-E16EE39D709A}" type="presParOf" srcId="{FF983229-4AAB-468A-B015-EAC29C41D40E}" destId="{56F64B47-D3B3-4FDE-8F16-3F13EEBE3C18}" srcOrd="0" destOrd="0" presId="urn:microsoft.com/office/officeart/2005/8/layout/hList7#1"/>
    <dgm:cxn modelId="{1F0399AF-3B9A-40E5-8C2F-85A103704890}" type="presParOf" srcId="{FF983229-4AAB-468A-B015-EAC29C41D40E}" destId="{70F3AD1A-BC99-4D37-A01B-C588F3A10B3C}" srcOrd="1" destOrd="0" presId="urn:microsoft.com/office/officeart/2005/8/layout/hList7#1"/>
    <dgm:cxn modelId="{1725DB1E-EC72-4329-8C2B-7988D91B376A}" type="presParOf" srcId="{FF983229-4AAB-468A-B015-EAC29C41D40E}" destId="{BB6C734A-A9BD-4327-8B01-B2D3C60FC5F9}" srcOrd="2" destOrd="0" presId="urn:microsoft.com/office/officeart/2005/8/layout/hList7#1"/>
    <dgm:cxn modelId="{7DEBBF26-3E6E-4C23-A4C1-A187A1C49DCC}" type="presParOf" srcId="{FF983229-4AAB-468A-B015-EAC29C41D40E}" destId="{F372A8C9-D4AF-4A0D-806E-A4F00EFF44D2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8F941F-DF5C-4C69-818D-E7DD401CFF9A}" type="doc">
      <dgm:prSet loTypeId="urn:microsoft.com/office/officeart/2005/8/layout/bList2#1" loCatId="list" qsTypeId="urn:microsoft.com/office/officeart/2005/8/quickstyle/simple1" qsCatId="simple" csTypeId="urn:microsoft.com/office/officeart/2005/8/colors/colorful2" csCatId="colorful" phldr="1"/>
      <dgm:spPr/>
    </dgm:pt>
    <dgm:pt modelId="{A7EAE1B5-EEB9-4036-9218-147CF45CB68F}">
      <dgm:prSet phldrT="[Texto]" custT="1"/>
      <dgm:spPr/>
      <dgm:t>
        <a:bodyPr/>
        <a:lstStyle/>
        <a:p>
          <a:pPr algn="ctr"/>
          <a:r>
            <a:rPr lang="es-GT" sz="3200" b="0" dirty="0" smtClean="0">
              <a:solidFill>
                <a:schemeClr val="tx1"/>
              </a:solidFill>
            </a:rPr>
            <a:t>Compromiso</a:t>
          </a:r>
          <a:r>
            <a:rPr lang="es-GT" sz="3600" b="0" dirty="0" smtClean="0">
              <a:solidFill>
                <a:schemeClr val="tx1"/>
              </a:solidFill>
            </a:rPr>
            <a:t> No. 17</a:t>
          </a:r>
          <a:endParaRPr lang="es-ES" sz="3600" b="0" dirty="0">
            <a:solidFill>
              <a:schemeClr val="tx1"/>
            </a:solidFill>
          </a:endParaRPr>
        </a:p>
      </dgm:t>
    </dgm:pt>
    <dgm:pt modelId="{E69B6D7E-ED3E-41DD-A58C-2E23FEF029FD}" type="parTrans" cxnId="{D3B39783-4D8A-4DAB-8E2E-902204B758FC}">
      <dgm:prSet/>
      <dgm:spPr/>
      <dgm:t>
        <a:bodyPr/>
        <a:lstStyle/>
        <a:p>
          <a:pPr algn="ctr"/>
          <a:endParaRPr lang="es-ES" sz="2800"/>
        </a:p>
      </dgm:t>
    </dgm:pt>
    <dgm:pt modelId="{BA84E5B0-C8E0-4749-8609-326B68E32F11}" type="sibTrans" cxnId="{D3B39783-4D8A-4DAB-8E2E-902204B758FC}">
      <dgm:prSet/>
      <dgm:spPr/>
      <dgm:t>
        <a:bodyPr/>
        <a:lstStyle/>
        <a:p>
          <a:pPr algn="ctr"/>
          <a:endParaRPr lang="es-ES" sz="2800"/>
        </a:p>
      </dgm:t>
    </dgm:pt>
    <dgm:pt modelId="{1F5DD5D1-1261-4319-B5C0-9E1C63ADF7ED}">
      <dgm:prSet custT="1"/>
      <dgm:spPr/>
      <dgm:t>
        <a:bodyPr/>
        <a:lstStyle/>
        <a:p>
          <a:pPr algn="ctr"/>
          <a:r>
            <a:rPr lang="es-GT" sz="4400" b="1" dirty="0" smtClean="0"/>
            <a:t>Consolidación del Sector Público no Financiero</a:t>
          </a:r>
          <a:endParaRPr lang="es-ES" sz="4400" b="1" dirty="0"/>
        </a:p>
      </dgm:t>
    </dgm:pt>
    <dgm:pt modelId="{101915A4-3C1B-4C75-8200-45F53708AAD5}" type="parTrans" cxnId="{DA2AB326-13DE-49F7-ADC9-38ADC5BECFAB}">
      <dgm:prSet/>
      <dgm:spPr/>
      <dgm:t>
        <a:bodyPr/>
        <a:lstStyle/>
        <a:p>
          <a:pPr algn="ctr"/>
          <a:endParaRPr lang="es-ES" sz="2800"/>
        </a:p>
      </dgm:t>
    </dgm:pt>
    <dgm:pt modelId="{34DFC7C5-53EA-400F-8594-0C87ADF90385}" type="sibTrans" cxnId="{DA2AB326-13DE-49F7-ADC9-38ADC5BECFAB}">
      <dgm:prSet/>
      <dgm:spPr/>
      <dgm:t>
        <a:bodyPr/>
        <a:lstStyle/>
        <a:p>
          <a:pPr algn="ctr"/>
          <a:endParaRPr lang="es-ES" sz="2800"/>
        </a:p>
      </dgm:t>
    </dgm:pt>
    <dgm:pt modelId="{59815831-E565-499A-B35C-4BE591D01BE5}">
      <dgm:prSet custT="1"/>
      <dgm:spPr/>
      <dgm:t>
        <a:bodyPr/>
        <a:lstStyle/>
        <a:p>
          <a:pPr algn="ctr"/>
          <a:r>
            <a:rPr lang="es-GT" sz="3000" dirty="0" smtClean="0"/>
            <a:t>Fase II de la consolidación, que incluye transferencias y otras operaciones interinstitucionales que se trasladan por mandato legal</a:t>
          </a:r>
          <a:endParaRPr lang="es-ES" sz="3000" dirty="0"/>
        </a:p>
      </dgm:t>
    </dgm:pt>
    <dgm:pt modelId="{1FC24D08-99B1-4BF8-BB80-01A351C64E5B}" type="parTrans" cxnId="{FDEED57C-4C26-4BEB-BE9B-E2782A499B61}">
      <dgm:prSet/>
      <dgm:spPr/>
      <dgm:t>
        <a:bodyPr/>
        <a:lstStyle/>
        <a:p>
          <a:endParaRPr lang="es-GT"/>
        </a:p>
      </dgm:t>
    </dgm:pt>
    <dgm:pt modelId="{2B43F4B1-4577-42DA-B9EE-D8C71C5DA9CD}" type="sibTrans" cxnId="{FDEED57C-4C26-4BEB-BE9B-E2782A499B61}">
      <dgm:prSet/>
      <dgm:spPr/>
      <dgm:t>
        <a:bodyPr/>
        <a:lstStyle/>
        <a:p>
          <a:endParaRPr lang="es-GT"/>
        </a:p>
      </dgm:t>
    </dgm:pt>
    <dgm:pt modelId="{65771821-B1DA-4F71-965C-7DA0DF8CB8C8}">
      <dgm:prSet custT="1"/>
      <dgm:spPr/>
      <dgm:t>
        <a:bodyPr/>
        <a:lstStyle/>
        <a:p>
          <a:pPr algn="ctr"/>
          <a:endParaRPr lang="es-ES" sz="1600" dirty="0"/>
        </a:p>
      </dgm:t>
    </dgm:pt>
    <dgm:pt modelId="{9D59A65D-4EF6-4A7B-AB55-5BE3618C3AFD}" type="parTrans" cxnId="{C793A5A4-E2ED-44A4-B591-B23D2D04C495}">
      <dgm:prSet/>
      <dgm:spPr/>
      <dgm:t>
        <a:bodyPr/>
        <a:lstStyle/>
        <a:p>
          <a:endParaRPr lang="es-GT"/>
        </a:p>
      </dgm:t>
    </dgm:pt>
    <dgm:pt modelId="{12917C8A-CF0A-4988-BAD2-61FC023827A4}" type="sibTrans" cxnId="{C793A5A4-E2ED-44A4-B591-B23D2D04C495}">
      <dgm:prSet/>
      <dgm:spPr/>
      <dgm:t>
        <a:bodyPr/>
        <a:lstStyle/>
        <a:p>
          <a:endParaRPr lang="es-GT"/>
        </a:p>
      </dgm:t>
    </dgm:pt>
    <dgm:pt modelId="{32492FE7-1AF9-477E-9145-55EDD394045D}" type="pres">
      <dgm:prSet presAssocID="{1A8F941F-DF5C-4C69-818D-E7DD401CFF9A}" presName="diagram" presStyleCnt="0">
        <dgm:presLayoutVars>
          <dgm:dir/>
          <dgm:animLvl val="lvl"/>
          <dgm:resizeHandles val="exact"/>
        </dgm:presLayoutVars>
      </dgm:prSet>
      <dgm:spPr/>
    </dgm:pt>
    <dgm:pt modelId="{86384E1D-33C2-489E-BD2E-8480ED67E1E4}" type="pres">
      <dgm:prSet presAssocID="{A7EAE1B5-EEB9-4036-9218-147CF45CB68F}" presName="compNode" presStyleCnt="0"/>
      <dgm:spPr/>
    </dgm:pt>
    <dgm:pt modelId="{CE974036-CB00-45F2-9493-88BEAC669E82}" type="pres">
      <dgm:prSet presAssocID="{A7EAE1B5-EEB9-4036-9218-147CF45CB68F}" presName="childRect" presStyleLbl="bgAcc1" presStyleIdx="0" presStyleCnt="1" custScaleX="263481" custScaleY="223190" custLinFactNeighborY="-267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0D73AC-2006-4F05-9026-E985AB00D833}" type="pres">
      <dgm:prSet presAssocID="{A7EAE1B5-EEB9-4036-9218-147CF45CB68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50D881-8E3A-48E3-AA74-BA5800C62279}" type="pres">
      <dgm:prSet presAssocID="{A7EAE1B5-EEB9-4036-9218-147CF45CB68F}" presName="parentRect" presStyleLbl="alignNode1" presStyleIdx="0" presStyleCnt="1" custScaleX="138932" custScaleY="95056" custLinFactY="687" custLinFactNeighborX="-5197" custLinFactNeighborY="100000"/>
      <dgm:spPr/>
      <dgm:t>
        <a:bodyPr/>
        <a:lstStyle/>
        <a:p>
          <a:endParaRPr lang="es-ES"/>
        </a:p>
      </dgm:t>
    </dgm:pt>
    <dgm:pt modelId="{331B65ED-2C67-49AA-81D7-D34353D36C86}" type="pres">
      <dgm:prSet presAssocID="{A7EAE1B5-EEB9-4036-9218-147CF45CB68F}" presName="adorn" presStyleLbl="fgAccFollowNode1" presStyleIdx="0" presStyleCnt="1" custScaleX="95853" custScaleY="100000" custLinFactY="29249" custLinFactNeighborX="13271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5DF95283-DEFC-4696-AD4F-4443A1270AA3}" type="presOf" srcId="{1A8F941F-DF5C-4C69-818D-E7DD401CFF9A}" destId="{32492FE7-1AF9-477E-9145-55EDD394045D}" srcOrd="0" destOrd="0" presId="urn:microsoft.com/office/officeart/2005/8/layout/bList2#1"/>
    <dgm:cxn modelId="{4C885D67-58EE-44C4-BF4F-D95560331928}" type="presOf" srcId="{65771821-B1DA-4F71-965C-7DA0DF8CB8C8}" destId="{CE974036-CB00-45F2-9493-88BEAC669E82}" srcOrd="0" destOrd="1" presId="urn:microsoft.com/office/officeart/2005/8/layout/bList2#1"/>
    <dgm:cxn modelId="{D3B39783-4D8A-4DAB-8E2E-902204B758FC}" srcId="{1A8F941F-DF5C-4C69-818D-E7DD401CFF9A}" destId="{A7EAE1B5-EEB9-4036-9218-147CF45CB68F}" srcOrd="0" destOrd="0" parTransId="{E69B6D7E-ED3E-41DD-A58C-2E23FEF029FD}" sibTransId="{BA84E5B0-C8E0-4749-8609-326B68E32F11}"/>
    <dgm:cxn modelId="{67F17A46-EE24-4004-B3FB-C02C8AF6100E}" type="presOf" srcId="{59815831-E565-499A-B35C-4BE591D01BE5}" destId="{CE974036-CB00-45F2-9493-88BEAC669E82}" srcOrd="0" destOrd="2" presId="urn:microsoft.com/office/officeart/2005/8/layout/bList2#1"/>
    <dgm:cxn modelId="{FDEED57C-4C26-4BEB-BE9B-E2782A499B61}" srcId="{A7EAE1B5-EEB9-4036-9218-147CF45CB68F}" destId="{59815831-E565-499A-B35C-4BE591D01BE5}" srcOrd="2" destOrd="0" parTransId="{1FC24D08-99B1-4BF8-BB80-01A351C64E5B}" sibTransId="{2B43F4B1-4577-42DA-B9EE-D8C71C5DA9CD}"/>
    <dgm:cxn modelId="{80443901-E47C-49BC-AC15-82BB767E0AD8}" type="presOf" srcId="{1F5DD5D1-1261-4319-B5C0-9E1C63ADF7ED}" destId="{CE974036-CB00-45F2-9493-88BEAC669E82}" srcOrd="0" destOrd="0" presId="urn:microsoft.com/office/officeart/2005/8/layout/bList2#1"/>
    <dgm:cxn modelId="{DA2AB326-13DE-49F7-ADC9-38ADC5BECFAB}" srcId="{A7EAE1B5-EEB9-4036-9218-147CF45CB68F}" destId="{1F5DD5D1-1261-4319-B5C0-9E1C63ADF7ED}" srcOrd="0" destOrd="0" parTransId="{101915A4-3C1B-4C75-8200-45F53708AAD5}" sibTransId="{34DFC7C5-53EA-400F-8594-0C87ADF90385}"/>
    <dgm:cxn modelId="{271D74BC-A306-4671-B457-05CC651F52B4}" type="presOf" srcId="{A7EAE1B5-EEB9-4036-9218-147CF45CB68F}" destId="{DC50D881-8E3A-48E3-AA74-BA5800C62279}" srcOrd="1" destOrd="0" presId="urn:microsoft.com/office/officeart/2005/8/layout/bList2#1"/>
    <dgm:cxn modelId="{71F2FFFF-5B3A-4B0B-8EC9-54D7E18402E2}" type="presOf" srcId="{A7EAE1B5-EEB9-4036-9218-147CF45CB68F}" destId="{CD0D73AC-2006-4F05-9026-E985AB00D833}" srcOrd="0" destOrd="0" presId="urn:microsoft.com/office/officeart/2005/8/layout/bList2#1"/>
    <dgm:cxn modelId="{C793A5A4-E2ED-44A4-B591-B23D2D04C495}" srcId="{A7EAE1B5-EEB9-4036-9218-147CF45CB68F}" destId="{65771821-B1DA-4F71-965C-7DA0DF8CB8C8}" srcOrd="1" destOrd="0" parTransId="{9D59A65D-4EF6-4A7B-AB55-5BE3618C3AFD}" sibTransId="{12917C8A-CF0A-4988-BAD2-61FC023827A4}"/>
    <dgm:cxn modelId="{87BEBEB7-4E98-4FC4-AB6A-EC57BC23BC6D}" type="presParOf" srcId="{32492FE7-1AF9-477E-9145-55EDD394045D}" destId="{86384E1D-33C2-489E-BD2E-8480ED67E1E4}" srcOrd="0" destOrd="0" presId="urn:microsoft.com/office/officeart/2005/8/layout/bList2#1"/>
    <dgm:cxn modelId="{3506622F-00AA-4744-9C36-19726B9D6FD0}" type="presParOf" srcId="{86384E1D-33C2-489E-BD2E-8480ED67E1E4}" destId="{CE974036-CB00-45F2-9493-88BEAC669E82}" srcOrd="0" destOrd="0" presId="urn:microsoft.com/office/officeart/2005/8/layout/bList2#1"/>
    <dgm:cxn modelId="{AE80E399-2167-47EB-8D94-10BA089785CC}" type="presParOf" srcId="{86384E1D-33C2-489E-BD2E-8480ED67E1E4}" destId="{CD0D73AC-2006-4F05-9026-E985AB00D833}" srcOrd="1" destOrd="0" presId="urn:microsoft.com/office/officeart/2005/8/layout/bList2#1"/>
    <dgm:cxn modelId="{EC0252D0-41DA-49C3-B22E-57927BE676B0}" type="presParOf" srcId="{86384E1D-33C2-489E-BD2E-8480ED67E1E4}" destId="{DC50D881-8E3A-48E3-AA74-BA5800C62279}" srcOrd="2" destOrd="0" presId="urn:microsoft.com/office/officeart/2005/8/layout/bList2#1"/>
    <dgm:cxn modelId="{0505B6A2-869B-412E-A40E-D0D6A96188D6}" type="presParOf" srcId="{86384E1D-33C2-489E-BD2E-8480ED67E1E4}" destId="{331B65ED-2C67-49AA-81D7-D34353D36C86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F8924F-C335-4154-885F-4DD5415462F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819FC3-D2A8-4869-AC01-52514961E32A}">
      <dgm:prSet phldrT="[Texto]"/>
      <dgm:spPr/>
      <dgm:t>
        <a:bodyPr/>
        <a:lstStyle/>
        <a:p>
          <a:r>
            <a:rPr lang="es-GT" dirty="0" smtClean="0"/>
            <a:t>No. 16</a:t>
          </a:r>
          <a:endParaRPr lang="es-ES" dirty="0"/>
        </a:p>
      </dgm:t>
    </dgm:pt>
    <dgm:pt modelId="{258A50E8-5107-4CA5-A80D-3A5073B10D88}" type="parTrans" cxnId="{5E38066F-78F6-4E8E-A2F0-F077C8E68B41}">
      <dgm:prSet/>
      <dgm:spPr/>
      <dgm:t>
        <a:bodyPr/>
        <a:lstStyle/>
        <a:p>
          <a:endParaRPr lang="es-ES"/>
        </a:p>
      </dgm:t>
    </dgm:pt>
    <dgm:pt modelId="{FC12A744-B964-445A-9EB8-147ECDCD3162}" type="sibTrans" cxnId="{5E38066F-78F6-4E8E-A2F0-F077C8E68B41}">
      <dgm:prSet/>
      <dgm:spPr/>
      <dgm:t>
        <a:bodyPr/>
        <a:lstStyle/>
        <a:p>
          <a:endParaRPr lang="es-ES"/>
        </a:p>
      </dgm:t>
    </dgm:pt>
    <dgm:pt modelId="{6567780F-032F-4148-A5D3-9A1022C694C2}">
      <dgm:prSet phldrT="[Texto]"/>
      <dgm:spPr/>
      <dgm:t>
        <a:bodyPr/>
        <a:lstStyle/>
        <a:p>
          <a:pPr algn="l"/>
          <a:r>
            <a:rPr lang="es-ES" b="1" dirty="0" smtClean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hacia un proceso presupuestario abierto y participativo</a:t>
          </a:r>
          <a:endParaRPr lang="es-ES" dirty="0">
            <a:latin typeface="Tahoma" pitchFamily="34" charset="0"/>
            <a:cs typeface="Tahoma" pitchFamily="34" charset="0"/>
          </a:endParaRPr>
        </a:p>
      </dgm:t>
    </dgm:pt>
    <dgm:pt modelId="{79D52A30-B91F-4E21-88B4-E676DA10ACDC}" type="parTrans" cxnId="{FDCA850B-5D99-4E65-87AB-B07C3726D2ED}">
      <dgm:prSet/>
      <dgm:spPr/>
      <dgm:t>
        <a:bodyPr/>
        <a:lstStyle/>
        <a:p>
          <a:endParaRPr lang="es-ES"/>
        </a:p>
      </dgm:t>
    </dgm:pt>
    <dgm:pt modelId="{892702DB-A631-4D3E-AE00-41F3479B3006}" type="sibTrans" cxnId="{FDCA850B-5D99-4E65-87AB-B07C3726D2ED}">
      <dgm:prSet/>
      <dgm:spPr/>
      <dgm:t>
        <a:bodyPr/>
        <a:lstStyle/>
        <a:p>
          <a:endParaRPr lang="es-ES"/>
        </a:p>
      </dgm:t>
    </dgm:pt>
    <dgm:pt modelId="{A703D957-05EC-4F8C-BFE6-87C8D3B1EB30}" type="pres">
      <dgm:prSet presAssocID="{D5F8924F-C335-4154-885F-4DD5415462F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056051D-E814-40EC-A4A5-4BAB726EBECD}" type="pres">
      <dgm:prSet presAssocID="{87819FC3-D2A8-4869-AC01-52514961E32A}" presName="posSpace" presStyleCnt="0"/>
      <dgm:spPr/>
    </dgm:pt>
    <dgm:pt modelId="{09EB8FF6-0948-4A26-A897-5BFD4959FCF6}" type="pres">
      <dgm:prSet presAssocID="{87819FC3-D2A8-4869-AC01-52514961E32A}" presName="vertFlow" presStyleCnt="0"/>
      <dgm:spPr/>
    </dgm:pt>
    <dgm:pt modelId="{6B13D7FD-7CEA-4E2A-88B9-706627A2ACE9}" type="pres">
      <dgm:prSet presAssocID="{87819FC3-D2A8-4869-AC01-52514961E32A}" presName="topSpace" presStyleCnt="0"/>
      <dgm:spPr/>
    </dgm:pt>
    <dgm:pt modelId="{426E2B4A-76B8-4FDF-8E2D-11A7920FB413}" type="pres">
      <dgm:prSet presAssocID="{87819FC3-D2A8-4869-AC01-52514961E32A}" presName="firstComp" presStyleCnt="0"/>
      <dgm:spPr/>
    </dgm:pt>
    <dgm:pt modelId="{35B97332-75C4-4ABE-8635-853DF29CB6FD}" type="pres">
      <dgm:prSet presAssocID="{87819FC3-D2A8-4869-AC01-52514961E32A}" presName="firstChild" presStyleLbl="bgAccFollowNode1" presStyleIdx="0" presStyleCnt="1" custScaleX="106528" custLinFactNeighborX="-5396" custLinFactNeighborY="75"/>
      <dgm:spPr/>
      <dgm:t>
        <a:bodyPr/>
        <a:lstStyle/>
        <a:p>
          <a:endParaRPr lang="es-ES"/>
        </a:p>
      </dgm:t>
    </dgm:pt>
    <dgm:pt modelId="{C71A78D1-7B81-421F-BA71-50433A07E8BC}" type="pres">
      <dgm:prSet presAssocID="{87819FC3-D2A8-4869-AC01-52514961E32A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D91781-F08A-41FA-8F21-4EEFE0C9BBB1}" type="pres">
      <dgm:prSet presAssocID="{87819FC3-D2A8-4869-AC01-52514961E32A}" presName="negSpace" presStyleCnt="0"/>
      <dgm:spPr/>
    </dgm:pt>
    <dgm:pt modelId="{F50E59DA-25DE-41AD-915B-BA69CEA4429F}" type="pres">
      <dgm:prSet presAssocID="{87819FC3-D2A8-4869-AC01-52514961E32A}" presName="circle" presStyleLbl="node1" presStyleIdx="0" presStyleCnt="1" custScaleX="75681" custScaleY="77457" custLinFactNeighborX="-5940"/>
      <dgm:spPr/>
      <dgm:t>
        <a:bodyPr/>
        <a:lstStyle/>
        <a:p>
          <a:endParaRPr lang="es-ES"/>
        </a:p>
      </dgm:t>
    </dgm:pt>
  </dgm:ptLst>
  <dgm:cxnLst>
    <dgm:cxn modelId="{5FB1A7DA-12C1-45EA-97F1-261F3ED4CB35}" type="presOf" srcId="{87819FC3-D2A8-4869-AC01-52514961E32A}" destId="{F50E59DA-25DE-41AD-915B-BA69CEA4429F}" srcOrd="0" destOrd="0" presId="urn:microsoft.com/office/officeart/2005/8/layout/hList9"/>
    <dgm:cxn modelId="{CE4396C3-13DB-4925-8829-53BB5047AF5E}" type="presOf" srcId="{6567780F-032F-4148-A5D3-9A1022C694C2}" destId="{C71A78D1-7B81-421F-BA71-50433A07E8BC}" srcOrd="1" destOrd="0" presId="urn:microsoft.com/office/officeart/2005/8/layout/hList9"/>
    <dgm:cxn modelId="{8A4DF335-FA32-429C-8D9E-2C11A1A60D1B}" type="presOf" srcId="{D5F8924F-C335-4154-885F-4DD5415462FE}" destId="{A703D957-05EC-4F8C-BFE6-87C8D3B1EB30}" srcOrd="0" destOrd="0" presId="urn:microsoft.com/office/officeart/2005/8/layout/hList9"/>
    <dgm:cxn modelId="{FDCA850B-5D99-4E65-87AB-B07C3726D2ED}" srcId="{87819FC3-D2A8-4869-AC01-52514961E32A}" destId="{6567780F-032F-4148-A5D3-9A1022C694C2}" srcOrd="0" destOrd="0" parTransId="{79D52A30-B91F-4E21-88B4-E676DA10ACDC}" sibTransId="{892702DB-A631-4D3E-AE00-41F3479B3006}"/>
    <dgm:cxn modelId="{5E38066F-78F6-4E8E-A2F0-F077C8E68B41}" srcId="{D5F8924F-C335-4154-885F-4DD5415462FE}" destId="{87819FC3-D2A8-4869-AC01-52514961E32A}" srcOrd="0" destOrd="0" parTransId="{258A50E8-5107-4CA5-A80D-3A5073B10D88}" sibTransId="{FC12A744-B964-445A-9EB8-147ECDCD3162}"/>
    <dgm:cxn modelId="{A2A6A210-E1ED-48FD-AB3C-B1AD32CCFF0F}" type="presOf" srcId="{6567780F-032F-4148-A5D3-9A1022C694C2}" destId="{35B97332-75C4-4ABE-8635-853DF29CB6FD}" srcOrd="0" destOrd="0" presId="urn:microsoft.com/office/officeart/2005/8/layout/hList9"/>
    <dgm:cxn modelId="{BA8CD358-2A95-4021-A913-316E8E15F289}" type="presParOf" srcId="{A703D957-05EC-4F8C-BFE6-87C8D3B1EB30}" destId="{D056051D-E814-40EC-A4A5-4BAB726EBECD}" srcOrd="0" destOrd="0" presId="urn:microsoft.com/office/officeart/2005/8/layout/hList9"/>
    <dgm:cxn modelId="{A75EAE3F-FFA1-40CE-9206-9923E3B01B06}" type="presParOf" srcId="{A703D957-05EC-4F8C-BFE6-87C8D3B1EB30}" destId="{09EB8FF6-0948-4A26-A897-5BFD4959FCF6}" srcOrd="1" destOrd="0" presId="urn:microsoft.com/office/officeart/2005/8/layout/hList9"/>
    <dgm:cxn modelId="{FE4E45CE-D5DC-4A70-98E8-F3708C29C041}" type="presParOf" srcId="{09EB8FF6-0948-4A26-A897-5BFD4959FCF6}" destId="{6B13D7FD-7CEA-4E2A-88B9-706627A2ACE9}" srcOrd="0" destOrd="0" presId="urn:microsoft.com/office/officeart/2005/8/layout/hList9"/>
    <dgm:cxn modelId="{4825F8E9-41A2-407B-BC5D-2BFF6990197E}" type="presParOf" srcId="{09EB8FF6-0948-4A26-A897-5BFD4959FCF6}" destId="{426E2B4A-76B8-4FDF-8E2D-11A7920FB413}" srcOrd="1" destOrd="0" presId="urn:microsoft.com/office/officeart/2005/8/layout/hList9"/>
    <dgm:cxn modelId="{C1F17444-5CDF-4D0C-B56D-578094160D2F}" type="presParOf" srcId="{426E2B4A-76B8-4FDF-8E2D-11A7920FB413}" destId="{35B97332-75C4-4ABE-8635-853DF29CB6FD}" srcOrd="0" destOrd="0" presId="urn:microsoft.com/office/officeart/2005/8/layout/hList9"/>
    <dgm:cxn modelId="{23B495F3-2795-46E7-8D72-7BF1DEE96347}" type="presParOf" srcId="{426E2B4A-76B8-4FDF-8E2D-11A7920FB413}" destId="{C71A78D1-7B81-421F-BA71-50433A07E8BC}" srcOrd="1" destOrd="0" presId="urn:microsoft.com/office/officeart/2005/8/layout/hList9"/>
    <dgm:cxn modelId="{B0764317-53A0-4697-BB1C-2DDB67F381D9}" type="presParOf" srcId="{A703D957-05EC-4F8C-BFE6-87C8D3B1EB30}" destId="{C2D91781-F08A-41FA-8F21-4EEFE0C9BBB1}" srcOrd="2" destOrd="0" presId="urn:microsoft.com/office/officeart/2005/8/layout/hList9"/>
    <dgm:cxn modelId="{887C94D0-2F14-48D0-B82D-DAA85730A5A4}" type="presParOf" srcId="{A703D957-05EC-4F8C-BFE6-87C8D3B1EB30}" destId="{F50E59DA-25DE-41AD-915B-BA69CEA4429F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F8924F-C335-4154-885F-4DD5415462F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819FC3-D2A8-4869-AC01-52514961E32A}">
      <dgm:prSet phldrT="[Texto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GT" dirty="0" smtClean="0"/>
            <a:t>No. 17</a:t>
          </a:r>
          <a:endParaRPr lang="es-ES" dirty="0"/>
        </a:p>
      </dgm:t>
    </dgm:pt>
    <dgm:pt modelId="{258A50E8-5107-4CA5-A80D-3A5073B10D88}" type="parTrans" cxnId="{5E38066F-78F6-4E8E-A2F0-F077C8E68B41}">
      <dgm:prSet/>
      <dgm:spPr/>
      <dgm:t>
        <a:bodyPr/>
        <a:lstStyle/>
        <a:p>
          <a:endParaRPr lang="es-ES"/>
        </a:p>
      </dgm:t>
    </dgm:pt>
    <dgm:pt modelId="{FC12A744-B964-445A-9EB8-147ECDCD3162}" type="sibTrans" cxnId="{5E38066F-78F6-4E8E-A2F0-F077C8E68B41}">
      <dgm:prSet/>
      <dgm:spPr/>
      <dgm:t>
        <a:bodyPr/>
        <a:lstStyle/>
        <a:p>
          <a:endParaRPr lang="es-ES"/>
        </a:p>
      </dgm:t>
    </dgm:pt>
    <dgm:pt modelId="{6567780F-032F-4148-A5D3-9A1022C694C2}">
      <dgm:prSet phldrT="[Texto]" custT="1"/>
      <dgm:spPr/>
      <dgm:t>
        <a:bodyPr rIns="0"/>
        <a:lstStyle/>
        <a:p>
          <a:pPr marL="0" indent="0" algn="l"/>
          <a:r>
            <a:rPr lang="es-ES" sz="3200" b="1" dirty="0" smtClean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en el cumplimiento del Código y Manual de Transparencia Fiscal del Fondo Monetario Internacional (FMI)</a:t>
          </a:r>
          <a:endParaRPr lang="es-ES" sz="3200" dirty="0">
            <a:latin typeface="Tahoma" pitchFamily="34" charset="0"/>
            <a:cs typeface="Tahoma" pitchFamily="34" charset="0"/>
          </a:endParaRPr>
        </a:p>
      </dgm:t>
    </dgm:pt>
    <dgm:pt modelId="{79D52A30-B91F-4E21-88B4-E676DA10ACDC}" type="parTrans" cxnId="{FDCA850B-5D99-4E65-87AB-B07C3726D2ED}">
      <dgm:prSet/>
      <dgm:spPr/>
      <dgm:t>
        <a:bodyPr/>
        <a:lstStyle/>
        <a:p>
          <a:endParaRPr lang="es-ES"/>
        </a:p>
      </dgm:t>
    </dgm:pt>
    <dgm:pt modelId="{892702DB-A631-4D3E-AE00-41F3479B3006}" type="sibTrans" cxnId="{FDCA850B-5D99-4E65-87AB-B07C3726D2ED}">
      <dgm:prSet/>
      <dgm:spPr/>
      <dgm:t>
        <a:bodyPr/>
        <a:lstStyle/>
        <a:p>
          <a:endParaRPr lang="es-ES"/>
        </a:p>
      </dgm:t>
    </dgm:pt>
    <dgm:pt modelId="{A703D957-05EC-4F8C-BFE6-87C8D3B1EB30}" type="pres">
      <dgm:prSet presAssocID="{D5F8924F-C335-4154-885F-4DD5415462F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056051D-E814-40EC-A4A5-4BAB726EBECD}" type="pres">
      <dgm:prSet presAssocID="{87819FC3-D2A8-4869-AC01-52514961E32A}" presName="posSpace" presStyleCnt="0"/>
      <dgm:spPr/>
    </dgm:pt>
    <dgm:pt modelId="{09EB8FF6-0948-4A26-A897-5BFD4959FCF6}" type="pres">
      <dgm:prSet presAssocID="{87819FC3-D2A8-4869-AC01-52514961E32A}" presName="vertFlow" presStyleCnt="0"/>
      <dgm:spPr/>
    </dgm:pt>
    <dgm:pt modelId="{6B13D7FD-7CEA-4E2A-88B9-706627A2ACE9}" type="pres">
      <dgm:prSet presAssocID="{87819FC3-D2A8-4869-AC01-52514961E32A}" presName="topSpace" presStyleCnt="0"/>
      <dgm:spPr/>
    </dgm:pt>
    <dgm:pt modelId="{426E2B4A-76B8-4FDF-8E2D-11A7920FB413}" type="pres">
      <dgm:prSet presAssocID="{87819FC3-D2A8-4869-AC01-52514961E32A}" presName="firstComp" presStyleCnt="0"/>
      <dgm:spPr/>
    </dgm:pt>
    <dgm:pt modelId="{35B97332-75C4-4ABE-8635-853DF29CB6FD}" type="pres">
      <dgm:prSet presAssocID="{87819FC3-D2A8-4869-AC01-52514961E32A}" presName="firstChild" presStyleLbl="bgAccFollowNode1" presStyleIdx="0" presStyleCnt="1" custScaleX="125690" custScaleY="150919" custLinFactNeighborX="-4616" custLinFactNeighborY="-3918"/>
      <dgm:spPr/>
      <dgm:t>
        <a:bodyPr/>
        <a:lstStyle/>
        <a:p>
          <a:endParaRPr lang="es-ES"/>
        </a:p>
      </dgm:t>
    </dgm:pt>
    <dgm:pt modelId="{C71A78D1-7B81-421F-BA71-50433A07E8BC}" type="pres">
      <dgm:prSet presAssocID="{87819FC3-D2A8-4869-AC01-52514961E32A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D91781-F08A-41FA-8F21-4EEFE0C9BBB1}" type="pres">
      <dgm:prSet presAssocID="{87819FC3-D2A8-4869-AC01-52514961E32A}" presName="negSpace" presStyleCnt="0"/>
      <dgm:spPr/>
    </dgm:pt>
    <dgm:pt modelId="{F50E59DA-25DE-41AD-915B-BA69CEA4429F}" type="pres">
      <dgm:prSet presAssocID="{87819FC3-D2A8-4869-AC01-52514961E32A}" presName="circle" presStyleLbl="node1" presStyleIdx="0" presStyleCnt="1" custScaleX="98868" custScaleY="92400" custLinFactNeighborX="-34895" custLinFactNeighborY="5080"/>
      <dgm:spPr/>
      <dgm:t>
        <a:bodyPr/>
        <a:lstStyle/>
        <a:p>
          <a:endParaRPr lang="es-ES"/>
        </a:p>
      </dgm:t>
    </dgm:pt>
  </dgm:ptLst>
  <dgm:cxnLst>
    <dgm:cxn modelId="{CEA512DD-1326-4AE0-8478-28338052C988}" type="presOf" srcId="{D5F8924F-C335-4154-885F-4DD5415462FE}" destId="{A703D957-05EC-4F8C-BFE6-87C8D3B1EB30}" srcOrd="0" destOrd="0" presId="urn:microsoft.com/office/officeart/2005/8/layout/hList9"/>
    <dgm:cxn modelId="{9CD92933-7AD7-4A61-8FB0-E6AFA3DD4E43}" type="presOf" srcId="{6567780F-032F-4148-A5D3-9A1022C694C2}" destId="{35B97332-75C4-4ABE-8635-853DF29CB6FD}" srcOrd="0" destOrd="0" presId="urn:microsoft.com/office/officeart/2005/8/layout/hList9"/>
    <dgm:cxn modelId="{7935BEA4-7149-4822-927D-C7427CA6551E}" type="presOf" srcId="{6567780F-032F-4148-A5D3-9A1022C694C2}" destId="{C71A78D1-7B81-421F-BA71-50433A07E8BC}" srcOrd="1" destOrd="0" presId="urn:microsoft.com/office/officeart/2005/8/layout/hList9"/>
    <dgm:cxn modelId="{6D4049BC-079C-4407-8612-32C35C6FB69D}" type="presOf" srcId="{87819FC3-D2A8-4869-AC01-52514961E32A}" destId="{F50E59DA-25DE-41AD-915B-BA69CEA4429F}" srcOrd="0" destOrd="0" presId="urn:microsoft.com/office/officeart/2005/8/layout/hList9"/>
    <dgm:cxn modelId="{FDCA850B-5D99-4E65-87AB-B07C3726D2ED}" srcId="{87819FC3-D2A8-4869-AC01-52514961E32A}" destId="{6567780F-032F-4148-A5D3-9A1022C694C2}" srcOrd="0" destOrd="0" parTransId="{79D52A30-B91F-4E21-88B4-E676DA10ACDC}" sibTransId="{892702DB-A631-4D3E-AE00-41F3479B3006}"/>
    <dgm:cxn modelId="{5E38066F-78F6-4E8E-A2F0-F077C8E68B41}" srcId="{D5F8924F-C335-4154-885F-4DD5415462FE}" destId="{87819FC3-D2A8-4869-AC01-52514961E32A}" srcOrd="0" destOrd="0" parTransId="{258A50E8-5107-4CA5-A80D-3A5073B10D88}" sibTransId="{FC12A744-B964-445A-9EB8-147ECDCD3162}"/>
    <dgm:cxn modelId="{52A3537E-56AF-4D2A-B51F-E24F47F6929D}" type="presParOf" srcId="{A703D957-05EC-4F8C-BFE6-87C8D3B1EB30}" destId="{D056051D-E814-40EC-A4A5-4BAB726EBECD}" srcOrd="0" destOrd="0" presId="urn:microsoft.com/office/officeart/2005/8/layout/hList9"/>
    <dgm:cxn modelId="{E25A96A8-38BA-4DA0-83A7-C2512C4F2276}" type="presParOf" srcId="{A703D957-05EC-4F8C-BFE6-87C8D3B1EB30}" destId="{09EB8FF6-0948-4A26-A897-5BFD4959FCF6}" srcOrd="1" destOrd="0" presId="urn:microsoft.com/office/officeart/2005/8/layout/hList9"/>
    <dgm:cxn modelId="{7164D325-BB8F-496D-B8CB-EA211B8A8B81}" type="presParOf" srcId="{09EB8FF6-0948-4A26-A897-5BFD4959FCF6}" destId="{6B13D7FD-7CEA-4E2A-88B9-706627A2ACE9}" srcOrd="0" destOrd="0" presId="urn:microsoft.com/office/officeart/2005/8/layout/hList9"/>
    <dgm:cxn modelId="{E728FA6E-67C3-47CF-9678-2DC2A5D94BD1}" type="presParOf" srcId="{09EB8FF6-0948-4A26-A897-5BFD4959FCF6}" destId="{426E2B4A-76B8-4FDF-8E2D-11A7920FB413}" srcOrd="1" destOrd="0" presId="urn:microsoft.com/office/officeart/2005/8/layout/hList9"/>
    <dgm:cxn modelId="{C567486C-01A6-43BF-BA93-8B17D2C9A64E}" type="presParOf" srcId="{426E2B4A-76B8-4FDF-8E2D-11A7920FB413}" destId="{35B97332-75C4-4ABE-8635-853DF29CB6FD}" srcOrd="0" destOrd="0" presId="urn:microsoft.com/office/officeart/2005/8/layout/hList9"/>
    <dgm:cxn modelId="{B8375C8A-39D0-4B3C-8C35-D7DBB766F265}" type="presParOf" srcId="{426E2B4A-76B8-4FDF-8E2D-11A7920FB413}" destId="{C71A78D1-7B81-421F-BA71-50433A07E8BC}" srcOrd="1" destOrd="0" presId="urn:microsoft.com/office/officeart/2005/8/layout/hList9"/>
    <dgm:cxn modelId="{8540C5B1-6091-411C-98DF-36FA9BDA2F9C}" type="presParOf" srcId="{A703D957-05EC-4F8C-BFE6-87C8D3B1EB30}" destId="{C2D91781-F08A-41FA-8F21-4EEFE0C9BBB1}" srcOrd="2" destOrd="0" presId="urn:microsoft.com/office/officeart/2005/8/layout/hList9"/>
    <dgm:cxn modelId="{7F95F975-0BEF-4DB9-A9AA-ABC31BA3D05B}" type="presParOf" srcId="{A703D957-05EC-4F8C-BFE6-87C8D3B1EB30}" destId="{F50E59DA-25DE-41AD-915B-BA69CEA4429F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F8924F-C335-4154-885F-4DD5415462F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819FC3-D2A8-4869-AC01-52514961E32A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CC9900"/>
        </a:solidFill>
      </dgm:spPr>
      <dgm:t>
        <a:bodyPr/>
        <a:lstStyle/>
        <a:p>
          <a:r>
            <a:rPr lang="es-GT" dirty="0" smtClean="0"/>
            <a:t>No. 18</a:t>
          </a:r>
          <a:endParaRPr lang="es-ES" dirty="0"/>
        </a:p>
      </dgm:t>
    </dgm:pt>
    <dgm:pt modelId="{258A50E8-5107-4CA5-A80D-3A5073B10D88}" type="parTrans" cxnId="{5E38066F-78F6-4E8E-A2F0-F077C8E68B41}">
      <dgm:prSet/>
      <dgm:spPr/>
      <dgm:t>
        <a:bodyPr/>
        <a:lstStyle/>
        <a:p>
          <a:endParaRPr lang="es-ES"/>
        </a:p>
      </dgm:t>
    </dgm:pt>
    <dgm:pt modelId="{FC12A744-B964-445A-9EB8-147ECDCD3162}" type="sibTrans" cxnId="{5E38066F-78F6-4E8E-A2F0-F077C8E68B41}">
      <dgm:prSet/>
      <dgm:spPr/>
      <dgm:t>
        <a:bodyPr/>
        <a:lstStyle/>
        <a:p>
          <a:endParaRPr lang="es-ES"/>
        </a:p>
      </dgm:t>
    </dgm:pt>
    <dgm:pt modelId="{6567780F-032F-4148-A5D3-9A1022C694C2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mejorar la disponibilidad y calidad de información presupuestaria</a:t>
          </a:r>
          <a:endParaRPr lang="es-ES" dirty="0">
            <a:latin typeface="Tahoma" pitchFamily="34" charset="0"/>
            <a:cs typeface="Tahoma" pitchFamily="34" charset="0"/>
          </a:endParaRPr>
        </a:p>
      </dgm:t>
    </dgm:pt>
    <dgm:pt modelId="{79D52A30-B91F-4E21-88B4-E676DA10ACDC}" type="parTrans" cxnId="{FDCA850B-5D99-4E65-87AB-B07C3726D2ED}">
      <dgm:prSet/>
      <dgm:spPr/>
      <dgm:t>
        <a:bodyPr/>
        <a:lstStyle/>
        <a:p>
          <a:endParaRPr lang="es-ES"/>
        </a:p>
      </dgm:t>
    </dgm:pt>
    <dgm:pt modelId="{892702DB-A631-4D3E-AE00-41F3479B3006}" type="sibTrans" cxnId="{FDCA850B-5D99-4E65-87AB-B07C3726D2ED}">
      <dgm:prSet/>
      <dgm:spPr/>
      <dgm:t>
        <a:bodyPr/>
        <a:lstStyle/>
        <a:p>
          <a:endParaRPr lang="es-ES"/>
        </a:p>
      </dgm:t>
    </dgm:pt>
    <dgm:pt modelId="{A703D957-05EC-4F8C-BFE6-87C8D3B1EB30}" type="pres">
      <dgm:prSet presAssocID="{D5F8924F-C335-4154-885F-4DD5415462F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056051D-E814-40EC-A4A5-4BAB726EBECD}" type="pres">
      <dgm:prSet presAssocID="{87819FC3-D2A8-4869-AC01-52514961E32A}" presName="posSpace" presStyleCnt="0"/>
      <dgm:spPr/>
    </dgm:pt>
    <dgm:pt modelId="{09EB8FF6-0948-4A26-A897-5BFD4959FCF6}" type="pres">
      <dgm:prSet presAssocID="{87819FC3-D2A8-4869-AC01-52514961E32A}" presName="vertFlow" presStyleCnt="0"/>
      <dgm:spPr/>
    </dgm:pt>
    <dgm:pt modelId="{6B13D7FD-7CEA-4E2A-88B9-706627A2ACE9}" type="pres">
      <dgm:prSet presAssocID="{87819FC3-D2A8-4869-AC01-52514961E32A}" presName="topSpace" presStyleCnt="0"/>
      <dgm:spPr/>
    </dgm:pt>
    <dgm:pt modelId="{426E2B4A-76B8-4FDF-8E2D-11A7920FB413}" type="pres">
      <dgm:prSet presAssocID="{87819FC3-D2A8-4869-AC01-52514961E32A}" presName="firstComp" presStyleCnt="0"/>
      <dgm:spPr/>
    </dgm:pt>
    <dgm:pt modelId="{35B97332-75C4-4ABE-8635-853DF29CB6FD}" type="pres">
      <dgm:prSet presAssocID="{87819FC3-D2A8-4869-AC01-52514961E32A}" presName="firstChild" presStyleLbl="bgAccFollowNode1" presStyleIdx="0" presStyleCnt="1" custLinFactNeighborX="-8333"/>
      <dgm:spPr/>
      <dgm:t>
        <a:bodyPr/>
        <a:lstStyle/>
        <a:p>
          <a:endParaRPr lang="es-ES"/>
        </a:p>
      </dgm:t>
    </dgm:pt>
    <dgm:pt modelId="{C71A78D1-7B81-421F-BA71-50433A07E8BC}" type="pres">
      <dgm:prSet presAssocID="{87819FC3-D2A8-4869-AC01-52514961E32A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D91781-F08A-41FA-8F21-4EEFE0C9BBB1}" type="pres">
      <dgm:prSet presAssocID="{87819FC3-D2A8-4869-AC01-52514961E32A}" presName="negSpace" presStyleCnt="0"/>
      <dgm:spPr/>
    </dgm:pt>
    <dgm:pt modelId="{F50E59DA-25DE-41AD-915B-BA69CEA4429F}" type="pres">
      <dgm:prSet presAssocID="{87819FC3-D2A8-4869-AC01-52514961E32A}" presName="circle" presStyleLbl="node1" presStyleIdx="0" presStyleCnt="1" custScaleX="78361" custScaleY="74667"/>
      <dgm:spPr/>
      <dgm:t>
        <a:bodyPr/>
        <a:lstStyle/>
        <a:p>
          <a:endParaRPr lang="es-ES"/>
        </a:p>
      </dgm:t>
    </dgm:pt>
  </dgm:ptLst>
  <dgm:cxnLst>
    <dgm:cxn modelId="{332895A5-8FD4-4F4E-9D87-B728905AFC1F}" type="presOf" srcId="{D5F8924F-C335-4154-885F-4DD5415462FE}" destId="{A703D957-05EC-4F8C-BFE6-87C8D3B1EB30}" srcOrd="0" destOrd="0" presId="urn:microsoft.com/office/officeart/2005/8/layout/hList9"/>
    <dgm:cxn modelId="{A0CA3C0E-AEA3-4B63-B2E2-F33D8AE1157E}" type="presOf" srcId="{6567780F-032F-4148-A5D3-9A1022C694C2}" destId="{C71A78D1-7B81-421F-BA71-50433A07E8BC}" srcOrd="1" destOrd="0" presId="urn:microsoft.com/office/officeart/2005/8/layout/hList9"/>
    <dgm:cxn modelId="{394F5E36-6A01-42E5-9B4C-F4E8A5C8179A}" type="presOf" srcId="{6567780F-032F-4148-A5D3-9A1022C694C2}" destId="{35B97332-75C4-4ABE-8635-853DF29CB6FD}" srcOrd="0" destOrd="0" presId="urn:microsoft.com/office/officeart/2005/8/layout/hList9"/>
    <dgm:cxn modelId="{FDCA850B-5D99-4E65-87AB-B07C3726D2ED}" srcId="{87819FC3-D2A8-4869-AC01-52514961E32A}" destId="{6567780F-032F-4148-A5D3-9A1022C694C2}" srcOrd="0" destOrd="0" parTransId="{79D52A30-B91F-4E21-88B4-E676DA10ACDC}" sibTransId="{892702DB-A631-4D3E-AE00-41F3479B3006}"/>
    <dgm:cxn modelId="{5E38066F-78F6-4E8E-A2F0-F077C8E68B41}" srcId="{D5F8924F-C335-4154-885F-4DD5415462FE}" destId="{87819FC3-D2A8-4869-AC01-52514961E32A}" srcOrd="0" destOrd="0" parTransId="{258A50E8-5107-4CA5-A80D-3A5073B10D88}" sibTransId="{FC12A744-B964-445A-9EB8-147ECDCD3162}"/>
    <dgm:cxn modelId="{B82A88B2-9CE3-4928-A806-72CAC26B1A9F}" type="presOf" srcId="{87819FC3-D2A8-4869-AC01-52514961E32A}" destId="{F50E59DA-25DE-41AD-915B-BA69CEA4429F}" srcOrd="0" destOrd="0" presId="urn:microsoft.com/office/officeart/2005/8/layout/hList9"/>
    <dgm:cxn modelId="{B30DA042-5D31-4AC5-AD3B-35B994E645F7}" type="presParOf" srcId="{A703D957-05EC-4F8C-BFE6-87C8D3B1EB30}" destId="{D056051D-E814-40EC-A4A5-4BAB726EBECD}" srcOrd="0" destOrd="0" presId="urn:microsoft.com/office/officeart/2005/8/layout/hList9"/>
    <dgm:cxn modelId="{0CCBD333-42CA-42E6-99F2-8636D11AF762}" type="presParOf" srcId="{A703D957-05EC-4F8C-BFE6-87C8D3B1EB30}" destId="{09EB8FF6-0948-4A26-A897-5BFD4959FCF6}" srcOrd="1" destOrd="0" presId="urn:microsoft.com/office/officeart/2005/8/layout/hList9"/>
    <dgm:cxn modelId="{45F1136D-3626-461E-ABC1-C00EEE596CD9}" type="presParOf" srcId="{09EB8FF6-0948-4A26-A897-5BFD4959FCF6}" destId="{6B13D7FD-7CEA-4E2A-88B9-706627A2ACE9}" srcOrd="0" destOrd="0" presId="urn:microsoft.com/office/officeart/2005/8/layout/hList9"/>
    <dgm:cxn modelId="{AE8C0A9F-7A99-42AC-9F73-72766574C7EF}" type="presParOf" srcId="{09EB8FF6-0948-4A26-A897-5BFD4959FCF6}" destId="{426E2B4A-76B8-4FDF-8E2D-11A7920FB413}" srcOrd="1" destOrd="0" presId="urn:microsoft.com/office/officeart/2005/8/layout/hList9"/>
    <dgm:cxn modelId="{8D9E0F76-E41E-475A-9469-FB7B93FB8005}" type="presParOf" srcId="{426E2B4A-76B8-4FDF-8E2D-11A7920FB413}" destId="{35B97332-75C4-4ABE-8635-853DF29CB6FD}" srcOrd="0" destOrd="0" presId="urn:microsoft.com/office/officeart/2005/8/layout/hList9"/>
    <dgm:cxn modelId="{B6E33D53-CD83-4156-AE43-B29F25654EE2}" type="presParOf" srcId="{426E2B4A-76B8-4FDF-8E2D-11A7920FB413}" destId="{C71A78D1-7B81-421F-BA71-50433A07E8BC}" srcOrd="1" destOrd="0" presId="urn:microsoft.com/office/officeart/2005/8/layout/hList9"/>
    <dgm:cxn modelId="{2C9C98DF-D0C4-49D2-B831-4B7266EAE448}" type="presParOf" srcId="{A703D957-05EC-4F8C-BFE6-87C8D3B1EB30}" destId="{C2D91781-F08A-41FA-8F21-4EEFE0C9BBB1}" srcOrd="2" destOrd="0" presId="urn:microsoft.com/office/officeart/2005/8/layout/hList9"/>
    <dgm:cxn modelId="{6A82A9FF-176D-4906-9E0F-8452D79A00FE}" type="presParOf" srcId="{A703D957-05EC-4F8C-BFE6-87C8D3B1EB30}" destId="{F50E59DA-25DE-41AD-915B-BA69CEA4429F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F8924F-C335-4154-885F-4DD5415462F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819FC3-D2A8-4869-AC01-52514961E32A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9900"/>
        </a:solidFill>
      </dgm:spPr>
      <dgm:t>
        <a:bodyPr/>
        <a:lstStyle/>
        <a:p>
          <a:r>
            <a:rPr lang="es-GT" dirty="0" smtClean="0"/>
            <a:t>No. 19</a:t>
          </a:r>
          <a:endParaRPr lang="es-ES" dirty="0"/>
        </a:p>
      </dgm:t>
    </dgm:pt>
    <dgm:pt modelId="{258A50E8-5107-4CA5-A80D-3A5073B10D88}" type="parTrans" cxnId="{5E38066F-78F6-4E8E-A2F0-F077C8E68B41}">
      <dgm:prSet/>
      <dgm:spPr/>
      <dgm:t>
        <a:bodyPr/>
        <a:lstStyle/>
        <a:p>
          <a:endParaRPr lang="es-ES"/>
        </a:p>
      </dgm:t>
    </dgm:pt>
    <dgm:pt modelId="{FC12A744-B964-445A-9EB8-147ECDCD3162}" type="sibTrans" cxnId="{5E38066F-78F6-4E8E-A2F0-F077C8E68B41}">
      <dgm:prSet/>
      <dgm:spPr/>
      <dgm:t>
        <a:bodyPr/>
        <a:lstStyle/>
        <a:p>
          <a:endParaRPr lang="es-ES"/>
        </a:p>
      </dgm:t>
    </dgm:pt>
    <dgm:pt modelId="{6567780F-032F-4148-A5D3-9A1022C694C2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hacia un régimen de contrataciones abiertas</a:t>
          </a:r>
          <a:endParaRPr lang="es-ES" dirty="0">
            <a:latin typeface="Tahoma" pitchFamily="34" charset="0"/>
            <a:cs typeface="Tahoma" pitchFamily="34" charset="0"/>
          </a:endParaRPr>
        </a:p>
      </dgm:t>
    </dgm:pt>
    <dgm:pt modelId="{79D52A30-B91F-4E21-88B4-E676DA10ACDC}" type="parTrans" cxnId="{FDCA850B-5D99-4E65-87AB-B07C3726D2ED}">
      <dgm:prSet/>
      <dgm:spPr/>
      <dgm:t>
        <a:bodyPr/>
        <a:lstStyle/>
        <a:p>
          <a:endParaRPr lang="es-ES"/>
        </a:p>
      </dgm:t>
    </dgm:pt>
    <dgm:pt modelId="{892702DB-A631-4D3E-AE00-41F3479B3006}" type="sibTrans" cxnId="{FDCA850B-5D99-4E65-87AB-B07C3726D2ED}">
      <dgm:prSet/>
      <dgm:spPr/>
      <dgm:t>
        <a:bodyPr/>
        <a:lstStyle/>
        <a:p>
          <a:endParaRPr lang="es-ES"/>
        </a:p>
      </dgm:t>
    </dgm:pt>
    <dgm:pt modelId="{A703D957-05EC-4F8C-BFE6-87C8D3B1EB30}" type="pres">
      <dgm:prSet presAssocID="{D5F8924F-C335-4154-885F-4DD5415462F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056051D-E814-40EC-A4A5-4BAB726EBECD}" type="pres">
      <dgm:prSet presAssocID="{87819FC3-D2A8-4869-AC01-52514961E32A}" presName="posSpace" presStyleCnt="0"/>
      <dgm:spPr/>
    </dgm:pt>
    <dgm:pt modelId="{09EB8FF6-0948-4A26-A897-5BFD4959FCF6}" type="pres">
      <dgm:prSet presAssocID="{87819FC3-D2A8-4869-AC01-52514961E32A}" presName="vertFlow" presStyleCnt="0"/>
      <dgm:spPr/>
    </dgm:pt>
    <dgm:pt modelId="{6B13D7FD-7CEA-4E2A-88B9-706627A2ACE9}" type="pres">
      <dgm:prSet presAssocID="{87819FC3-D2A8-4869-AC01-52514961E32A}" presName="topSpace" presStyleCnt="0"/>
      <dgm:spPr/>
    </dgm:pt>
    <dgm:pt modelId="{426E2B4A-76B8-4FDF-8E2D-11A7920FB413}" type="pres">
      <dgm:prSet presAssocID="{87819FC3-D2A8-4869-AC01-52514961E32A}" presName="firstComp" presStyleCnt="0"/>
      <dgm:spPr/>
    </dgm:pt>
    <dgm:pt modelId="{35B97332-75C4-4ABE-8635-853DF29CB6FD}" type="pres">
      <dgm:prSet presAssocID="{87819FC3-D2A8-4869-AC01-52514961E32A}" presName="firstChild" presStyleLbl="bgAccFollowNode1" presStyleIdx="0" presStyleCnt="1" custLinFactNeighborX="-5519"/>
      <dgm:spPr/>
      <dgm:t>
        <a:bodyPr/>
        <a:lstStyle/>
        <a:p>
          <a:endParaRPr lang="es-ES"/>
        </a:p>
      </dgm:t>
    </dgm:pt>
    <dgm:pt modelId="{C71A78D1-7B81-421F-BA71-50433A07E8BC}" type="pres">
      <dgm:prSet presAssocID="{87819FC3-D2A8-4869-AC01-52514961E32A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D91781-F08A-41FA-8F21-4EEFE0C9BBB1}" type="pres">
      <dgm:prSet presAssocID="{87819FC3-D2A8-4869-AC01-52514961E32A}" presName="negSpace" presStyleCnt="0"/>
      <dgm:spPr/>
    </dgm:pt>
    <dgm:pt modelId="{F50E59DA-25DE-41AD-915B-BA69CEA4429F}" type="pres">
      <dgm:prSet presAssocID="{87819FC3-D2A8-4869-AC01-52514961E32A}" presName="circle" presStyleLbl="node1" presStyleIdx="0" presStyleCnt="1" custScaleX="81444" custScaleY="74666"/>
      <dgm:spPr/>
      <dgm:t>
        <a:bodyPr/>
        <a:lstStyle/>
        <a:p>
          <a:endParaRPr lang="es-ES"/>
        </a:p>
      </dgm:t>
    </dgm:pt>
  </dgm:ptLst>
  <dgm:cxnLst>
    <dgm:cxn modelId="{A779DFD3-76CF-4390-B71C-53FCA2823BA2}" type="presOf" srcId="{6567780F-032F-4148-A5D3-9A1022C694C2}" destId="{C71A78D1-7B81-421F-BA71-50433A07E8BC}" srcOrd="1" destOrd="0" presId="urn:microsoft.com/office/officeart/2005/8/layout/hList9"/>
    <dgm:cxn modelId="{67F35C6B-A843-4908-A211-DCC551702E14}" type="presOf" srcId="{87819FC3-D2A8-4869-AC01-52514961E32A}" destId="{F50E59DA-25DE-41AD-915B-BA69CEA4429F}" srcOrd="0" destOrd="0" presId="urn:microsoft.com/office/officeart/2005/8/layout/hList9"/>
    <dgm:cxn modelId="{FDCA850B-5D99-4E65-87AB-B07C3726D2ED}" srcId="{87819FC3-D2A8-4869-AC01-52514961E32A}" destId="{6567780F-032F-4148-A5D3-9A1022C694C2}" srcOrd="0" destOrd="0" parTransId="{79D52A30-B91F-4E21-88B4-E676DA10ACDC}" sibTransId="{892702DB-A631-4D3E-AE00-41F3479B3006}"/>
    <dgm:cxn modelId="{5E38066F-78F6-4E8E-A2F0-F077C8E68B41}" srcId="{D5F8924F-C335-4154-885F-4DD5415462FE}" destId="{87819FC3-D2A8-4869-AC01-52514961E32A}" srcOrd="0" destOrd="0" parTransId="{258A50E8-5107-4CA5-A80D-3A5073B10D88}" sibTransId="{FC12A744-B964-445A-9EB8-147ECDCD3162}"/>
    <dgm:cxn modelId="{19EC1B6B-96D0-4836-BB3C-3E073A98346E}" type="presOf" srcId="{6567780F-032F-4148-A5D3-9A1022C694C2}" destId="{35B97332-75C4-4ABE-8635-853DF29CB6FD}" srcOrd="0" destOrd="0" presId="urn:microsoft.com/office/officeart/2005/8/layout/hList9"/>
    <dgm:cxn modelId="{DBF747B7-4244-4F5B-B734-28D5F843B4B3}" type="presOf" srcId="{D5F8924F-C335-4154-885F-4DD5415462FE}" destId="{A703D957-05EC-4F8C-BFE6-87C8D3B1EB30}" srcOrd="0" destOrd="0" presId="urn:microsoft.com/office/officeart/2005/8/layout/hList9"/>
    <dgm:cxn modelId="{850A607F-5EF5-414C-AFE6-A45DD11B9DB1}" type="presParOf" srcId="{A703D957-05EC-4F8C-BFE6-87C8D3B1EB30}" destId="{D056051D-E814-40EC-A4A5-4BAB726EBECD}" srcOrd="0" destOrd="0" presId="urn:microsoft.com/office/officeart/2005/8/layout/hList9"/>
    <dgm:cxn modelId="{37F5CB21-CFF8-4CD9-852A-0DB9BE67A4AB}" type="presParOf" srcId="{A703D957-05EC-4F8C-BFE6-87C8D3B1EB30}" destId="{09EB8FF6-0948-4A26-A897-5BFD4959FCF6}" srcOrd="1" destOrd="0" presId="urn:microsoft.com/office/officeart/2005/8/layout/hList9"/>
    <dgm:cxn modelId="{ED603B70-833F-421C-A815-B1C9FF549561}" type="presParOf" srcId="{09EB8FF6-0948-4A26-A897-5BFD4959FCF6}" destId="{6B13D7FD-7CEA-4E2A-88B9-706627A2ACE9}" srcOrd="0" destOrd="0" presId="urn:microsoft.com/office/officeart/2005/8/layout/hList9"/>
    <dgm:cxn modelId="{6C5C0117-4F05-4B45-B3FD-F7F653097901}" type="presParOf" srcId="{09EB8FF6-0948-4A26-A897-5BFD4959FCF6}" destId="{426E2B4A-76B8-4FDF-8E2D-11A7920FB413}" srcOrd="1" destOrd="0" presId="urn:microsoft.com/office/officeart/2005/8/layout/hList9"/>
    <dgm:cxn modelId="{BFDF3153-A353-4789-A01E-2D7E91B80789}" type="presParOf" srcId="{426E2B4A-76B8-4FDF-8E2D-11A7920FB413}" destId="{35B97332-75C4-4ABE-8635-853DF29CB6FD}" srcOrd="0" destOrd="0" presId="urn:microsoft.com/office/officeart/2005/8/layout/hList9"/>
    <dgm:cxn modelId="{88D07BC4-9807-438C-9E23-5536FC3D62DB}" type="presParOf" srcId="{426E2B4A-76B8-4FDF-8E2D-11A7920FB413}" destId="{C71A78D1-7B81-421F-BA71-50433A07E8BC}" srcOrd="1" destOrd="0" presId="urn:microsoft.com/office/officeart/2005/8/layout/hList9"/>
    <dgm:cxn modelId="{CD0852F6-E7DF-4A96-B43B-4BF76176C160}" type="presParOf" srcId="{A703D957-05EC-4F8C-BFE6-87C8D3B1EB30}" destId="{C2D91781-F08A-41FA-8F21-4EEFE0C9BBB1}" srcOrd="2" destOrd="0" presId="urn:microsoft.com/office/officeart/2005/8/layout/hList9"/>
    <dgm:cxn modelId="{041D00E5-8F4B-46B3-9A39-1F6A33A77955}" type="presParOf" srcId="{A703D957-05EC-4F8C-BFE6-87C8D3B1EB30}" destId="{F50E59DA-25DE-41AD-915B-BA69CEA4429F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ECE884-5843-4A33-909F-09756CBBB1F9}">
      <dsp:nvSpPr>
        <dsp:cNvPr id="0" name=""/>
        <dsp:cNvSpPr/>
      </dsp:nvSpPr>
      <dsp:spPr>
        <a:xfrm>
          <a:off x="10342" y="0"/>
          <a:ext cx="2026258" cy="5069160"/>
        </a:xfrm>
        <a:prstGeom prst="roundRect">
          <a:avLst>
            <a:gd name="adj" fmla="val 1000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u="sng" kern="1200" dirty="0" smtClean="0">
              <a:solidFill>
                <a:srgbClr val="C00000"/>
              </a:solidFill>
            </a:rPr>
            <a:t>100%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solidFill>
                <a:schemeClr val="tx1"/>
              </a:solidFill>
            </a:rPr>
            <a:t>16.Acciones para avanzar hacia un proceso presupuestario abierto y participativo</a:t>
          </a:r>
          <a:endParaRPr lang="es-ES" sz="1700" b="1" kern="1200" dirty="0">
            <a:solidFill>
              <a:schemeClr val="tx1"/>
            </a:solidFill>
          </a:endParaRPr>
        </a:p>
      </dsp:txBody>
      <dsp:txXfrm>
        <a:off x="10342" y="2027664"/>
        <a:ext cx="2026258" cy="2027664"/>
      </dsp:txXfrm>
    </dsp:sp>
    <dsp:sp modelId="{CA14E15E-1205-48A3-9931-012E0906E989}">
      <dsp:nvSpPr>
        <dsp:cNvPr id="0" name=""/>
        <dsp:cNvSpPr/>
      </dsp:nvSpPr>
      <dsp:spPr>
        <a:xfrm>
          <a:off x="171047" y="304149"/>
          <a:ext cx="1688030" cy="168803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0B6A8-1D34-4ADC-BDE4-936D9AD84E52}">
      <dsp:nvSpPr>
        <dsp:cNvPr id="0" name=""/>
        <dsp:cNvSpPr/>
      </dsp:nvSpPr>
      <dsp:spPr>
        <a:xfrm>
          <a:off x="2088979" y="0"/>
          <a:ext cx="2026258" cy="506916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u="sng" kern="1200" dirty="0" smtClean="0">
              <a:solidFill>
                <a:srgbClr val="C00000"/>
              </a:solidFill>
            </a:rPr>
            <a:t>98%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solidFill>
                <a:schemeClr val="tx1"/>
              </a:solidFill>
            </a:rPr>
            <a:t>17. Acciones para avanzar en el cumplimiento del Código y Manual de Transparencia Fiscal del FMI</a:t>
          </a:r>
          <a:endParaRPr lang="es-ES" sz="1700" b="1" kern="1200" dirty="0">
            <a:solidFill>
              <a:schemeClr val="tx1"/>
            </a:solidFill>
          </a:endParaRPr>
        </a:p>
      </dsp:txBody>
      <dsp:txXfrm>
        <a:off x="2088979" y="2027664"/>
        <a:ext cx="2026258" cy="2027664"/>
      </dsp:txXfrm>
    </dsp:sp>
    <dsp:sp modelId="{810A0C70-2749-4F14-864A-AD0A03681869}">
      <dsp:nvSpPr>
        <dsp:cNvPr id="0" name=""/>
        <dsp:cNvSpPr/>
      </dsp:nvSpPr>
      <dsp:spPr>
        <a:xfrm>
          <a:off x="2258093" y="304149"/>
          <a:ext cx="1688030" cy="168803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04CC6-18EE-414E-945C-45D6D80B64F6}">
      <dsp:nvSpPr>
        <dsp:cNvPr id="0" name=""/>
        <dsp:cNvSpPr/>
      </dsp:nvSpPr>
      <dsp:spPr>
        <a:xfrm>
          <a:off x="4176025" y="0"/>
          <a:ext cx="2026258" cy="5069160"/>
        </a:xfrm>
        <a:prstGeom prst="roundRect">
          <a:avLst>
            <a:gd name="adj" fmla="val 1000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u="sng" kern="1200" dirty="0" smtClean="0">
              <a:solidFill>
                <a:srgbClr val="C00000"/>
              </a:solidFill>
            </a:rPr>
            <a:t>100%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solidFill>
                <a:schemeClr val="tx1"/>
              </a:solidFill>
            </a:rPr>
            <a:t>18. Acciones  para mejorar la disponibilidad y calidad de la información presupuestaria</a:t>
          </a:r>
        </a:p>
      </dsp:txBody>
      <dsp:txXfrm>
        <a:off x="4176025" y="2027664"/>
        <a:ext cx="2026258" cy="2027664"/>
      </dsp:txXfrm>
    </dsp:sp>
    <dsp:sp modelId="{A59D6337-EF2D-4EE6-A054-5087004DE952}">
      <dsp:nvSpPr>
        <dsp:cNvPr id="0" name=""/>
        <dsp:cNvSpPr/>
      </dsp:nvSpPr>
      <dsp:spPr>
        <a:xfrm>
          <a:off x="4345140" y="304149"/>
          <a:ext cx="1688030" cy="168803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64B47-D3B3-4FDE-8F16-3F13EEBE3C18}">
      <dsp:nvSpPr>
        <dsp:cNvPr id="0" name=""/>
        <dsp:cNvSpPr/>
      </dsp:nvSpPr>
      <dsp:spPr>
        <a:xfrm>
          <a:off x="6263072" y="0"/>
          <a:ext cx="2026258" cy="5069160"/>
        </a:xfrm>
        <a:prstGeom prst="roundRect">
          <a:avLst>
            <a:gd name="adj" fmla="val 1000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u="sng" kern="1200" dirty="0" smtClean="0">
              <a:solidFill>
                <a:srgbClr val="C00000"/>
              </a:solidFill>
            </a:rPr>
            <a:t>100%</a:t>
          </a:r>
          <a:endParaRPr lang="es-ES_tradnl" sz="1700" b="1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solidFill>
                <a:schemeClr val="tx1"/>
              </a:solidFill>
            </a:rPr>
            <a:t>19. Acciones  para avanzar hacia un régimen de contrataciones abiertas</a:t>
          </a:r>
        </a:p>
      </dsp:txBody>
      <dsp:txXfrm>
        <a:off x="6263072" y="2027664"/>
        <a:ext cx="2026258" cy="2027664"/>
      </dsp:txXfrm>
    </dsp:sp>
    <dsp:sp modelId="{F372A8C9-D4AF-4A0D-806E-A4F00EFF44D2}">
      <dsp:nvSpPr>
        <dsp:cNvPr id="0" name=""/>
        <dsp:cNvSpPr/>
      </dsp:nvSpPr>
      <dsp:spPr>
        <a:xfrm>
          <a:off x="6432186" y="304149"/>
          <a:ext cx="1688030" cy="1688030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D87B2-C2F4-4A08-905E-D229F8C1CDC8}">
      <dsp:nvSpPr>
        <dsp:cNvPr id="0" name=""/>
        <dsp:cNvSpPr/>
      </dsp:nvSpPr>
      <dsp:spPr>
        <a:xfrm>
          <a:off x="331650" y="4055328"/>
          <a:ext cx="7627962" cy="760374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974036-CB00-45F2-9493-88BEAC669E82}">
      <dsp:nvSpPr>
        <dsp:cNvPr id="0" name=""/>
        <dsp:cNvSpPr/>
      </dsp:nvSpPr>
      <dsp:spPr>
        <a:xfrm>
          <a:off x="289794" y="0"/>
          <a:ext cx="7629322" cy="48242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67640" rIns="55880" bIns="55880" numCol="1" spcCol="1270" anchor="t" anchorCtr="0">
          <a:noAutofit/>
        </a:bodyPr>
        <a:lstStyle/>
        <a:p>
          <a:pPr marL="285750" lvl="1" indent="-285750" algn="ctr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4400" b="1" kern="1200" dirty="0" smtClean="0"/>
            <a:t>Consolidación del Sector Público no Financiero</a:t>
          </a:r>
          <a:endParaRPr lang="es-ES" sz="44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3000" kern="1200" dirty="0" smtClean="0"/>
            <a:t>Fase II de la consolidación, que incluye transferencias y otras operaciones interinstitucionales que se trasladan por mandato legal</a:t>
          </a:r>
          <a:endParaRPr lang="es-ES" sz="3000" kern="1200" dirty="0"/>
        </a:p>
      </dsp:txBody>
      <dsp:txXfrm>
        <a:off x="289794" y="0"/>
        <a:ext cx="7629322" cy="4824240"/>
      </dsp:txXfrm>
    </dsp:sp>
    <dsp:sp modelId="{DC50D881-8E3A-48E3-AA74-BA5800C62279}">
      <dsp:nvSpPr>
        <dsp:cNvPr id="0" name=""/>
        <dsp:cNvSpPr/>
      </dsp:nvSpPr>
      <dsp:spPr>
        <a:xfrm>
          <a:off x="1942523" y="3941044"/>
          <a:ext cx="4022897" cy="8834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200" b="0" kern="1200" dirty="0" smtClean="0">
              <a:solidFill>
                <a:schemeClr val="tx1"/>
              </a:solidFill>
            </a:rPr>
            <a:t>Compromiso</a:t>
          </a:r>
          <a:r>
            <a:rPr lang="es-GT" sz="3600" b="0" kern="1200" dirty="0" smtClean="0">
              <a:solidFill>
                <a:schemeClr val="tx1"/>
              </a:solidFill>
            </a:rPr>
            <a:t> No. 17</a:t>
          </a:r>
          <a:endParaRPr lang="es-ES" sz="3600" b="0" kern="1200" dirty="0">
            <a:solidFill>
              <a:schemeClr val="tx1"/>
            </a:solidFill>
          </a:endParaRPr>
        </a:p>
      </dsp:txBody>
      <dsp:txXfrm>
        <a:off x="1942523" y="3941044"/>
        <a:ext cx="2833026" cy="883491"/>
      </dsp:txXfrm>
    </dsp:sp>
    <dsp:sp modelId="{331B65ED-2C67-49AA-81D7-D34353D36C86}">
      <dsp:nvSpPr>
        <dsp:cNvPr id="0" name=""/>
        <dsp:cNvSpPr/>
      </dsp:nvSpPr>
      <dsp:spPr>
        <a:xfrm>
          <a:off x="4933229" y="3811080"/>
          <a:ext cx="971427" cy="101345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B97332-75C4-4ABE-8635-853DF29CB6FD}">
      <dsp:nvSpPr>
        <dsp:cNvPr id="0" name=""/>
        <dsp:cNvSpPr/>
      </dsp:nvSpPr>
      <dsp:spPr>
        <a:xfrm>
          <a:off x="2335774" y="1402233"/>
          <a:ext cx="5945154" cy="34943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smtClean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hacia un proceso presupuestario abierto y participativo</a:t>
          </a:r>
          <a:endParaRPr lang="es-ES" sz="3600" kern="1200" dirty="0">
            <a:latin typeface="Tahoma" pitchFamily="34" charset="0"/>
            <a:cs typeface="Tahoma" pitchFamily="34" charset="0"/>
          </a:endParaRPr>
        </a:p>
      </dsp:txBody>
      <dsp:txXfrm>
        <a:off x="3286998" y="1402233"/>
        <a:ext cx="4993929" cy="3494310"/>
      </dsp:txXfrm>
    </dsp:sp>
    <dsp:sp modelId="{F50E59DA-25DE-41AD-915B-BA69CEA4429F}">
      <dsp:nvSpPr>
        <dsp:cNvPr id="0" name=""/>
        <dsp:cNvSpPr/>
      </dsp:nvSpPr>
      <dsp:spPr>
        <a:xfrm>
          <a:off x="72020" y="2604"/>
          <a:ext cx="2643207" cy="2705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6500" kern="1200" dirty="0" smtClean="0"/>
            <a:t>No. 16</a:t>
          </a:r>
          <a:endParaRPr lang="es-ES" sz="6500" kern="1200" dirty="0"/>
        </a:p>
      </dsp:txBody>
      <dsp:txXfrm>
        <a:off x="72020" y="2604"/>
        <a:ext cx="2643207" cy="27052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B97332-75C4-4ABE-8635-853DF29CB6FD}">
      <dsp:nvSpPr>
        <dsp:cNvPr id="0" name=""/>
        <dsp:cNvSpPr/>
      </dsp:nvSpPr>
      <dsp:spPr>
        <a:xfrm>
          <a:off x="1836229" y="1008116"/>
          <a:ext cx="6605230" cy="42087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0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en el cumplimiento del Código y Manual de Transparencia Fiscal del Fondo Monetario Internacional (FMI)</a:t>
          </a:r>
          <a:endParaRPr lang="es-ES" sz="3200" kern="1200" dirty="0">
            <a:latin typeface="Tahoma" pitchFamily="34" charset="0"/>
            <a:cs typeface="Tahoma" pitchFamily="34" charset="0"/>
          </a:endParaRPr>
        </a:p>
      </dsp:txBody>
      <dsp:txXfrm>
        <a:off x="2893066" y="1008116"/>
        <a:ext cx="5548393" cy="4208780"/>
      </dsp:txXfrm>
    </dsp:sp>
    <dsp:sp modelId="{F50E59DA-25DE-41AD-915B-BA69CEA4429F}">
      <dsp:nvSpPr>
        <dsp:cNvPr id="0" name=""/>
        <dsp:cNvSpPr/>
      </dsp:nvSpPr>
      <dsp:spPr>
        <a:xfrm>
          <a:off x="35973" y="144029"/>
          <a:ext cx="2755821" cy="2575533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6500" kern="1200" dirty="0" smtClean="0"/>
            <a:t>No. 17</a:t>
          </a:r>
          <a:endParaRPr lang="es-ES" sz="6500" kern="1200" dirty="0"/>
        </a:p>
      </dsp:txBody>
      <dsp:txXfrm>
        <a:off x="35973" y="144029"/>
        <a:ext cx="2755821" cy="257553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B97332-75C4-4ABE-8635-853DF29CB6FD}">
      <dsp:nvSpPr>
        <dsp:cNvPr id="0" name=""/>
        <dsp:cNvSpPr/>
      </dsp:nvSpPr>
      <dsp:spPr>
        <a:xfrm>
          <a:off x="2304281" y="1424153"/>
          <a:ext cx="5116330" cy="34125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8920" rIns="248920" bIns="24892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mejorar la disponibilidad y calidad de información presupuestaria</a:t>
          </a:r>
          <a:endParaRPr lang="es-ES" sz="3500" kern="1200" dirty="0">
            <a:latin typeface="Tahoma" pitchFamily="34" charset="0"/>
            <a:cs typeface="Tahoma" pitchFamily="34" charset="0"/>
          </a:endParaRPr>
        </a:p>
      </dsp:txBody>
      <dsp:txXfrm>
        <a:off x="3122894" y="1424153"/>
        <a:ext cx="4297717" cy="3412592"/>
      </dsp:txXfrm>
    </dsp:sp>
    <dsp:sp modelId="{F50E59DA-25DE-41AD-915B-BA69CEA4429F}">
      <dsp:nvSpPr>
        <dsp:cNvPr id="0" name=""/>
        <dsp:cNvSpPr/>
      </dsp:nvSpPr>
      <dsp:spPr>
        <a:xfrm>
          <a:off x="1916" y="59798"/>
          <a:ext cx="2672804" cy="2546806"/>
        </a:xfrm>
        <a:prstGeom prst="ellipse">
          <a:avLst/>
        </a:prstGeom>
        <a:solidFill>
          <a:srgbClr val="CC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6400" kern="1200" dirty="0" smtClean="0"/>
            <a:t>No. 18</a:t>
          </a:r>
          <a:endParaRPr lang="es-ES" sz="6400" kern="1200" dirty="0"/>
        </a:p>
      </dsp:txBody>
      <dsp:txXfrm>
        <a:off x="1916" y="59798"/>
        <a:ext cx="2672804" cy="254680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B97332-75C4-4ABE-8635-853DF29CB6FD}">
      <dsp:nvSpPr>
        <dsp:cNvPr id="0" name=""/>
        <dsp:cNvSpPr/>
      </dsp:nvSpPr>
      <dsp:spPr>
        <a:xfrm>
          <a:off x="2448255" y="1424153"/>
          <a:ext cx="5116330" cy="34125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b="1" kern="1200" dirty="0" smtClean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hacia un régimen de contrataciones abiertas</a:t>
          </a:r>
          <a:endParaRPr lang="es-ES" sz="4100" kern="1200" dirty="0">
            <a:latin typeface="Tahoma" pitchFamily="34" charset="0"/>
            <a:cs typeface="Tahoma" pitchFamily="34" charset="0"/>
          </a:endParaRPr>
        </a:p>
      </dsp:txBody>
      <dsp:txXfrm>
        <a:off x="3266868" y="1424153"/>
        <a:ext cx="4297717" cy="3412592"/>
      </dsp:txXfrm>
    </dsp:sp>
    <dsp:sp modelId="{F50E59DA-25DE-41AD-915B-BA69CEA4429F}">
      <dsp:nvSpPr>
        <dsp:cNvPr id="0" name=""/>
        <dsp:cNvSpPr/>
      </dsp:nvSpPr>
      <dsp:spPr>
        <a:xfrm>
          <a:off x="1916" y="59798"/>
          <a:ext cx="2777962" cy="2546772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6400" kern="1200" dirty="0" smtClean="0"/>
            <a:t>No. 19</a:t>
          </a:r>
          <a:endParaRPr lang="es-ES" sz="6400" kern="1200" dirty="0"/>
        </a:p>
      </dsp:txBody>
      <dsp:txXfrm>
        <a:off x="1916" y="59798"/>
        <a:ext cx="2777962" cy="2546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77F1B-9403-42FB-B82D-6B29B7488DB9}" type="datetimeFigureOut">
              <a:rPr lang="es-ES" smtClean="0"/>
              <a:pPr/>
              <a:t>06/12/2018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BFABB-798A-40F3-9E24-AA5F4C10D48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2152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4FB9F9-77E3-481B-B845-A6CDB66FDA6D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4E-A885-4FE2-9E4C-AA07F7BDE9D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3882F-B898-446E-93BA-13A6DF0B50B4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CF7A-02DD-4411-B118-B47CDE283DC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7EA6-8883-4195-A8E7-668450B79110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C935-77A5-403D-93EF-32E6BBC92BA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5B2D7-F23D-486D-8DB2-CEB1085D37ED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7DC-25A9-4A75-86A4-81251C2FB1B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1E80E-957F-46C4-B2DC-99E70F60B30B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82AC3-DA9D-444C-96C9-4D0F48A9F79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3D1E4B-2486-4AA0-96DC-427016E6F4A2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B01-9887-4609-9D88-B8B0CCFBD39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85A97-FC36-428B-A431-074CAD5ECF61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48-DC22-45EE-98A6-A9BC8FA516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517FF-F86A-4ED3-A324-BE031D19FF88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251A-6795-4DA9-B72A-625DDCD082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2F70F-1B1C-410B-A50A-C68BC70E9A16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1290-59B5-475F-9DD5-D52733898C9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F0EB1-7634-49EE-94E6-536411BAC3DA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4C8E-108C-44DB-938E-4CEED8CF008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59FF0B-F88C-41AE-B8B0-D49134BFB34C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3EF2-35D5-45C0-B140-757085D4259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4FE7F0-234D-469E-B614-5E770E0599F4}" type="datetime1">
              <a:rPr lang="es-ES" smtClean="0"/>
              <a:pPr>
                <a:defRPr/>
              </a:pPr>
              <a:t>06/12/2018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EBE0F-7A8D-469A-A7A0-C5D866934FD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3772" y="1658778"/>
            <a:ext cx="8276456" cy="3168352"/>
          </a:xfrm>
        </p:spPr>
        <p:txBody>
          <a:bodyPr>
            <a:noAutofit/>
          </a:bodyPr>
          <a:lstStyle/>
          <a:p>
            <a:r>
              <a:rPr lang="es-G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Tahoma" pitchFamily="34" charset="0"/>
              </a:rPr>
              <a:t>Cumplimiento del </a:t>
            </a:r>
            <a:r>
              <a:rPr lang="es-GT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ea typeface="+mn-ea"/>
                <a:cs typeface="Tahoma" pitchFamily="34" charset="0"/>
              </a:rPr>
              <a:t>Minfin</a:t>
            </a:r>
            <a:r>
              <a:rPr lang="es-GT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Tahoma" pitchFamily="34" charset="0"/>
              </a:rPr>
              <a:t> </a:t>
            </a:r>
            <a:r>
              <a:rPr lang="es-G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Tahoma" pitchFamily="34" charset="0"/>
              </a:rPr>
              <a:t> </a:t>
            </a:r>
            <a:br>
              <a:rPr lang="es-G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Tahoma" pitchFamily="34" charset="0"/>
              </a:rPr>
            </a:br>
            <a:r>
              <a:rPr lang="es-GT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Tahoma" pitchFamily="34" charset="0"/>
              </a:rPr>
              <a:t>Compromisos de Transparencia Fiscal contenidos en el 3er. Plan de Acción Nacional de Gobierno Abierto </a:t>
            </a:r>
            <a:br>
              <a:rPr lang="es-GT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Tahoma" pitchFamily="34" charset="0"/>
              </a:rPr>
            </a:br>
            <a:r>
              <a:rPr lang="es-GT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Tahoma" pitchFamily="34" charset="0"/>
              </a:rPr>
              <a:t>2016-2018</a:t>
            </a:r>
            <a:endParaRPr lang="es-ES" sz="54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79712" y="587727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2800" b="1" dirty="0" smtClean="0">
                <a:solidFill>
                  <a:schemeClr val="accent1">
                    <a:lumMod val="75000"/>
                  </a:schemeClr>
                </a:solidFill>
              </a:rPr>
              <a:t>Guatemala, noviembre de  2018</a:t>
            </a:r>
            <a:endParaRPr lang="es-ES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pic>
        <p:nvPicPr>
          <p:cNvPr id="7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3" cstate="print"/>
          <a:srcRect t="9508" b="16550"/>
          <a:stretch>
            <a:fillRect/>
          </a:stretch>
        </p:blipFill>
        <p:spPr bwMode="auto">
          <a:xfrm>
            <a:off x="54521" y="-27384"/>
            <a:ext cx="178117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4139952" y="485986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b="1" i="1" dirty="0" smtClean="0">
                <a:solidFill>
                  <a:srgbClr val="B08600"/>
                </a:solidFill>
              </a:rPr>
              <a:t>(Al mes de noviembre de 2018)</a:t>
            </a:r>
            <a:endParaRPr lang="es-ES" b="1" i="1" dirty="0" smtClean="0">
              <a:solidFill>
                <a:srgbClr val="B08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xmlns="" val="3698978028"/>
              </p:ext>
            </p:extLst>
          </p:nvPr>
        </p:nvGraphicFramePr>
        <p:xfrm>
          <a:off x="755576" y="1340768"/>
          <a:ext cx="78488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4E-A885-4FE2-9E4C-AA07F7BDE9DA}" type="slidenum">
              <a:rPr lang="es-ES" smtClean="0"/>
              <a:pPr/>
              <a:t>10</a:t>
            </a:fld>
            <a:endParaRPr lang="es-ES" dirty="0"/>
          </a:p>
        </p:txBody>
      </p:sp>
      <p:pic>
        <p:nvPicPr>
          <p:cNvPr id="6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8" cstate="print"/>
          <a:srcRect t="9508" b="16550"/>
          <a:stretch>
            <a:fillRect/>
          </a:stretch>
        </p:blipFill>
        <p:spPr bwMode="auto">
          <a:xfrm>
            <a:off x="54521" y="-27384"/>
            <a:ext cx="155371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7E93-BCD8-4079-B08A-4BA011024B18}" type="slidenum">
              <a:rPr lang="es-ES" smtClean="0"/>
              <a:pPr/>
              <a:t>11</a:t>
            </a:fld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8850534"/>
              </p:ext>
            </p:extLst>
          </p:nvPr>
        </p:nvGraphicFramePr>
        <p:xfrm>
          <a:off x="611560" y="917882"/>
          <a:ext cx="8424936" cy="5815007"/>
        </p:xfrm>
        <a:graphic>
          <a:graphicData uri="http://schemas.openxmlformats.org/drawingml/2006/table">
            <a:tbl>
              <a:tblPr/>
              <a:tblGrid>
                <a:gridCol w="3829517"/>
                <a:gridCol w="1072265"/>
                <a:gridCol w="3523154"/>
              </a:tblGrid>
              <a:tr h="337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 smtClean="0">
                          <a:latin typeface="Calibri"/>
                          <a:ea typeface="Calibri"/>
                          <a:cs typeface="Times New Roman"/>
                        </a:rPr>
                        <a:t>Meta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b="1" dirty="0" smtClean="0">
                          <a:latin typeface="Calibri"/>
                          <a:ea typeface="Calibri"/>
                          <a:cs typeface="Times New Roman"/>
                        </a:rPr>
                        <a:t>Avance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 smtClean="0">
                          <a:latin typeface="Calibri"/>
                          <a:ea typeface="Calibri"/>
                          <a:cs typeface="Times New Roman"/>
                        </a:rPr>
                        <a:t>Resultado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727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Actualización</a:t>
                      </a:r>
                      <a:r>
                        <a:rPr lang="es-G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del sistema GUATECOMPRAS por reformas a la Ley de Contrataciones del Estado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 smtClean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Diseño conceptual, desarrollo e implementación de aplicaciones por modalidad de compra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6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Estandarización de</a:t>
                      </a:r>
                      <a:r>
                        <a:rPr lang="es-G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formatos según modalidad de compra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600" dirty="0" smtClean="0">
                          <a:latin typeface="Calibri"/>
                          <a:ea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800" dirty="0" smtClean="0">
                          <a:latin typeface="Calibri"/>
                          <a:ea typeface="Times New Roman"/>
                        </a:rPr>
                        <a:t>D</a:t>
                      </a:r>
                      <a:r>
                        <a:rPr lang="es-MX" sz="1800" baseline="0" dirty="0" smtClean="0">
                          <a:latin typeface="Calibri"/>
                          <a:ea typeface="Times New Roman"/>
                        </a:rPr>
                        <a:t>efinición de formatos por modalidad de compra y tipo de bien o servicio</a:t>
                      </a:r>
                      <a:endParaRPr lang="es-ES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Módulo de Subasta Electrónica Inversa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 smtClean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Se efectuó su lanzamiento y está en funcionamiento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Plataforma electrónica del Registro General de Adquisiciones del Estado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es-GT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 funcionamiento</a:t>
                      </a:r>
                      <a:endParaRPr kumimoji="0" lang="es-ES" sz="1800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Capacitación</a:t>
                      </a:r>
                      <a:r>
                        <a:rPr lang="es-G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sobre el uso del Registro General de Adquisiciones del Estado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GT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inició con el Programa </a:t>
                      </a:r>
                      <a:r>
                        <a:rPr kumimoji="0" lang="es-GT" sz="1800" kern="120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kumimoji="0" lang="es-GT" sz="1800" kern="120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capacitación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4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Evaluar conveniencia de adoptar la Iniciativa de Contrataciones Abiertas (OCP)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16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GT" sz="1600" dirty="0" smtClean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 smtClean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 smtClean="0">
                          <a:latin typeface="Calibri"/>
                          <a:ea typeface="Calibri"/>
                          <a:cs typeface="Times New Roman"/>
                        </a:rPr>
                        <a:t>Opinión favorable de DNCAE (para adoptar al concluir proceso de reformas de Guatecompras)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-1468"/>
            <a:ext cx="1152128" cy="948014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043608" y="260648"/>
            <a:ext cx="7746064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G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No. 19 Contrataciones Abiertas</a:t>
            </a:r>
            <a:endParaRPr lang="es-ES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3" cstate="print"/>
          <a:srcRect t="9508" b="16550"/>
          <a:stretch>
            <a:fillRect/>
          </a:stretch>
        </p:blipFill>
        <p:spPr bwMode="auto">
          <a:xfrm>
            <a:off x="54522" y="-27384"/>
            <a:ext cx="126239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433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11760" y="908720"/>
            <a:ext cx="6660232" cy="5400600"/>
          </a:xfrm>
        </p:spPr>
        <p:txBody>
          <a:bodyPr>
            <a:noAutofit/>
          </a:bodyPr>
          <a:lstStyle/>
          <a:p>
            <a:pPr marL="180975" indent="-6350">
              <a:buNone/>
            </a:pPr>
            <a:r>
              <a:rPr lang="es-MX" dirty="0" smtClean="0"/>
              <a:t>El Comité de Usuarios de Datos Abiertos del MINFIN con organizaciones de la sociedad civil es un espacio de participación y diálogo sobre temas relacionados a las finanzas públicas.</a:t>
            </a:r>
          </a:p>
          <a:p>
            <a:pPr marL="180975" indent="-6350">
              <a:buNone/>
            </a:pPr>
            <a:endParaRPr lang="es-MX" sz="4400" dirty="0"/>
          </a:p>
          <a:p>
            <a:pPr marL="180975" indent="-6350">
              <a:buNone/>
            </a:pPr>
            <a:r>
              <a:rPr lang="es-MX" dirty="0" smtClean="0"/>
              <a:t>Existe anuencia del MINFIN a recibir sugerencias y retroalimentación.</a:t>
            </a:r>
            <a:endParaRPr lang="es-GT" dirty="0" smtClean="0"/>
          </a:p>
          <a:p>
            <a:pPr marL="180975" indent="-6350">
              <a:buNone/>
            </a:pPr>
            <a:endParaRPr lang="es-GT" dirty="0" smtClean="0"/>
          </a:p>
          <a:p>
            <a:pPr marL="180975" indent="-6350">
              <a:buNone/>
            </a:pPr>
            <a:endParaRPr lang="es-GT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6" y="3140968"/>
            <a:ext cx="2051720" cy="913780"/>
          </a:xfrm>
        </p:spPr>
        <p:txBody>
          <a:bodyPr>
            <a:noAutofit/>
          </a:bodyPr>
          <a:lstStyle/>
          <a:p>
            <a:pPr algn="ctr"/>
            <a:r>
              <a:rPr lang="es-GT" sz="3200" dirty="0" smtClean="0"/>
              <a:t>Buenas prácticas</a:t>
            </a:r>
            <a:endParaRPr lang="es-ES" sz="1600" dirty="0"/>
          </a:p>
        </p:txBody>
      </p:sp>
      <p:sp>
        <p:nvSpPr>
          <p:cNvPr id="8" name="7 Abrir llave"/>
          <p:cNvSpPr/>
          <p:nvPr/>
        </p:nvSpPr>
        <p:spPr>
          <a:xfrm>
            <a:off x="2195736" y="548680"/>
            <a:ext cx="360040" cy="5760640"/>
          </a:xfrm>
          <a:prstGeom prst="lef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4C8E-108C-44DB-938E-4CEED8CF008E}" type="slidenum">
              <a:rPr lang="es-ES" smtClean="0"/>
              <a:pPr/>
              <a:t>12</a:t>
            </a:fld>
            <a:endParaRPr lang="es-ES" dirty="0"/>
          </a:p>
        </p:txBody>
      </p:sp>
      <p:pic>
        <p:nvPicPr>
          <p:cNvPr id="7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107504" y="6669360"/>
            <a:ext cx="8964488" cy="146908"/>
          </a:xfrm>
          <a:prstGeom prst="rect">
            <a:avLst/>
          </a:prstGeom>
        </p:spPr>
      </p:pic>
      <p:pic>
        <p:nvPicPr>
          <p:cNvPr id="9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3" cstate="print"/>
          <a:srcRect t="9508" b="16550"/>
          <a:stretch>
            <a:fillRect/>
          </a:stretch>
        </p:blipFill>
        <p:spPr bwMode="auto">
          <a:xfrm>
            <a:off x="54521" y="-27384"/>
            <a:ext cx="155371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6376" y="-1468"/>
            <a:ext cx="1152128" cy="948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texto"/>
          <p:cNvSpPr txBox="1">
            <a:spLocks/>
          </p:cNvSpPr>
          <p:nvPr/>
        </p:nvSpPr>
        <p:spPr>
          <a:xfrm>
            <a:off x="107504" y="3235300"/>
            <a:ext cx="1512168" cy="9137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G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Buenas prácticas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691680" y="836712"/>
            <a:ext cx="7308304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0975" marR="0" lvl="0" indent="-6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GT" sz="2600" dirty="0" smtClean="0">
                <a:latin typeface="+mn-lt"/>
              </a:rPr>
              <a:t>Acuerdo Ministerial No. 194-2017, institucionaliza:</a:t>
            </a:r>
          </a:p>
          <a:p>
            <a:pPr marL="638175" lvl="1" indent="-4635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GT" sz="2600" dirty="0" smtClean="0">
                <a:latin typeface="+mn-lt"/>
              </a:rPr>
              <a:t>Talleres de Presupuesto Abierto.</a:t>
            </a:r>
          </a:p>
          <a:p>
            <a:pPr marL="638175" lvl="1" indent="-4635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GT" sz="2600" dirty="0" smtClean="0">
                <a:latin typeface="+mn-lt"/>
              </a:rPr>
              <a:t>Información del MINFIN en datos abiertos.</a:t>
            </a:r>
          </a:p>
          <a:p>
            <a:pPr marL="638175" lvl="1" indent="-4635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GT" sz="2600" dirty="0" smtClean="0">
                <a:latin typeface="+mn-lt"/>
              </a:rPr>
              <a:t>Publicación oportuna de los ocho documentos clave que considera el Índice de Presupuesto Abierto.</a:t>
            </a:r>
          </a:p>
          <a:p>
            <a:pPr marL="638175" lvl="1" indent="-4635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s-MX" sz="1200" dirty="0">
              <a:latin typeface="+mn-lt"/>
            </a:endParaRPr>
          </a:p>
          <a:p>
            <a:pPr marL="174625" lvl="1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s-MX" sz="2600" dirty="0" smtClean="0">
                <a:latin typeface="+mn-lt"/>
              </a:rPr>
              <a:t>Actualización continua del Portal de Datos Abiertos y Portal de Transparencia Fiscal.</a:t>
            </a:r>
          </a:p>
          <a:p>
            <a:pPr marL="174625" lvl="1" eaLnBrk="1" fontAlgn="auto" hangingPunct="1">
              <a:spcBef>
                <a:spcPct val="20000"/>
              </a:spcBef>
              <a:spcAft>
                <a:spcPts val="0"/>
              </a:spcAft>
            </a:pPr>
            <a:endParaRPr lang="es-MX" sz="1200" dirty="0">
              <a:latin typeface="+mn-lt"/>
            </a:endParaRPr>
          </a:p>
          <a:p>
            <a:pPr marL="174625" lvl="1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s-MX" sz="2600" dirty="0" smtClean="0">
                <a:latin typeface="+mn-lt"/>
              </a:rPr>
              <a:t>Institucionalización de la agenda de Transparencia Fiscal mediante el Viceministerio de Transparencia Fiscal y Adquisiciones del Estado y la Dirección de Transparencia Fiscal (Reformas al ROI).</a:t>
            </a:r>
            <a:endParaRPr lang="es-GT" sz="2600" dirty="0" smtClean="0">
              <a:latin typeface="+mn-lt"/>
            </a:endParaRPr>
          </a:p>
          <a:p>
            <a:pPr marL="180975" marR="0" lvl="0" indent="-6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GT" sz="2600" dirty="0" smtClean="0">
              <a:latin typeface="+mn-lt"/>
            </a:endParaRPr>
          </a:p>
          <a:p>
            <a:pPr marL="180975" marR="0" lvl="0" indent="-6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GT" sz="2600" dirty="0" smtClean="0">
              <a:latin typeface="+mn-lt"/>
            </a:endParaRPr>
          </a:p>
        </p:txBody>
      </p:sp>
      <p:sp>
        <p:nvSpPr>
          <p:cNvPr id="9" name="8 Abrir llave"/>
          <p:cNvSpPr/>
          <p:nvPr/>
        </p:nvSpPr>
        <p:spPr>
          <a:xfrm>
            <a:off x="1475656" y="692696"/>
            <a:ext cx="432048" cy="5976664"/>
          </a:xfrm>
          <a:prstGeom prst="lef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4C8E-108C-44DB-938E-4CEED8CF008E}" type="slidenum">
              <a:rPr lang="es-ES" smtClean="0"/>
              <a:pPr/>
              <a:t>13</a:t>
            </a:fld>
            <a:endParaRPr lang="es-ES" dirty="0"/>
          </a:p>
        </p:txBody>
      </p:sp>
      <p:pic>
        <p:nvPicPr>
          <p:cNvPr id="10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-1468"/>
            <a:ext cx="1152128" cy="948014"/>
          </a:xfrm>
          <a:prstGeom prst="rect">
            <a:avLst/>
          </a:prstGeom>
        </p:spPr>
      </p:pic>
      <p:pic>
        <p:nvPicPr>
          <p:cNvPr id="8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3" cstate="print"/>
          <a:srcRect t="9508" b="16550"/>
          <a:stretch>
            <a:fillRect/>
          </a:stretch>
        </p:blipFill>
        <p:spPr bwMode="auto">
          <a:xfrm>
            <a:off x="54521" y="-27384"/>
            <a:ext cx="155371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835696" y="2204864"/>
            <a:ext cx="5976664" cy="129614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GT" sz="6000" dirty="0" smtClean="0">
                <a:latin typeface="Monotype Corsiva" pitchFamily="66" charset="0"/>
              </a:rPr>
              <a:t>Muchas Gracias !!</a:t>
            </a:r>
          </a:p>
          <a:p>
            <a:endParaRPr lang="es-GT" sz="6000" dirty="0" smtClean="0">
              <a:latin typeface="Comic Sans MS" pitchFamily="66" charset="0"/>
            </a:endParaRPr>
          </a:p>
          <a:p>
            <a:endParaRPr lang="es-ES" sz="6000" dirty="0">
              <a:latin typeface="Comic Sans MS" pitchFamily="66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699792" y="4797152"/>
            <a:ext cx="4392488" cy="792087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GT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www.minfin.gob.gt</a:t>
            </a:r>
            <a:endParaRPr kumimoji="0" lang="es-ES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4787" y="0"/>
            <a:ext cx="1569213" cy="1291208"/>
          </a:xfrm>
          <a:prstGeom prst="rect">
            <a:avLst/>
          </a:prstGeom>
        </p:spPr>
      </p:pic>
      <p:pic>
        <p:nvPicPr>
          <p:cNvPr id="7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3" cstate="print"/>
          <a:srcRect t="9508" b="16550"/>
          <a:stretch>
            <a:fillRect/>
          </a:stretch>
        </p:blipFill>
        <p:spPr bwMode="auto">
          <a:xfrm>
            <a:off x="54521" y="-27384"/>
            <a:ext cx="155371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216" y="413792"/>
            <a:ext cx="7859216" cy="1143000"/>
          </a:xfrm>
        </p:spPr>
        <p:txBody>
          <a:bodyPr>
            <a:noAutofit/>
          </a:bodyPr>
          <a:lstStyle/>
          <a:p>
            <a:r>
              <a:rPr lang="es-GT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Grado de cumplimiento </a:t>
            </a:r>
            <a:br>
              <a:rPr lang="es-GT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s-GT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Compromisos a cargo del </a:t>
            </a:r>
            <a:r>
              <a:rPr lang="es-GT" sz="4000" b="1" dirty="0" smtClean="0">
                <a:solidFill>
                  <a:schemeClr val="tx2"/>
                </a:solidFill>
                <a:latin typeface="Monotype Corsiva" pitchFamily="66" charset="0"/>
                <a:ea typeface="+mn-ea"/>
                <a:cs typeface="+mn-cs"/>
              </a:rPr>
              <a:t>Minfin</a:t>
            </a:r>
            <a:endParaRPr lang="es-ES" sz="4000" b="1" dirty="0" smtClean="0">
              <a:solidFill>
                <a:schemeClr val="tx2"/>
              </a:solidFill>
              <a:latin typeface="Monotype Corsiva" pitchFamily="66" charset="0"/>
              <a:ea typeface="+mn-ea"/>
              <a:cs typeface="+mn-cs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1689767"/>
              </p:ext>
            </p:extLst>
          </p:nvPr>
        </p:nvGraphicFramePr>
        <p:xfrm>
          <a:off x="457200" y="1600200"/>
          <a:ext cx="8291264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87624" y="587727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2000" i="1" dirty="0" smtClean="0">
                <a:solidFill>
                  <a:srgbClr val="C00000"/>
                </a:solidFill>
                <a:latin typeface="Comic Sans MS" pitchFamily="66" charset="0"/>
              </a:rPr>
              <a:t>Eje de Transparencia Fiscal</a:t>
            </a:r>
            <a:endParaRPr lang="es-ES" sz="20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7" name="Picture 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86863" y="-22448"/>
            <a:ext cx="1306678" cy="1075184"/>
          </a:xfrm>
          <a:prstGeom prst="rect">
            <a:avLst/>
          </a:prstGeom>
        </p:spPr>
      </p:pic>
      <p:pic>
        <p:nvPicPr>
          <p:cNvPr id="8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8" cstate="print"/>
          <a:srcRect t="9508" b="16550"/>
          <a:stretch>
            <a:fillRect/>
          </a:stretch>
        </p:blipFill>
        <p:spPr bwMode="auto">
          <a:xfrm>
            <a:off x="54521" y="-27384"/>
            <a:ext cx="155371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xmlns="" val="343420281"/>
              </p:ext>
            </p:extLst>
          </p:nvPr>
        </p:nvGraphicFramePr>
        <p:xfrm>
          <a:off x="539552" y="1556792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662880" y="269776"/>
            <a:ext cx="7941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¿Qué meta queda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 concluir?</a:t>
            </a:r>
            <a:endParaRPr kumimoji="0" lang="es-ES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8344" y="-22448"/>
            <a:ext cx="1425197" cy="1172706"/>
          </a:xfrm>
          <a:prstGeom prst="rect">
            <a:avLst/>
          </a:prstGeom>
        </p:spPr>
      </p:pic>
      <p:pic>
        <p:nvPicPr>
          <p:cNvPr id="8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8" cstate="print"/>
          <a:srcRect t="9508" b="16550"/>
          <a:stretch>
            <a:fillRect/>
          </a:stretch>
        </p:blipFill>
        <p:spPr bwMode="auto">
          <a:xfrm>
            <a:off x="54521" y="-27384"/>
            <a:ext cx="155371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xmlns="" val="2774659897"/>
              </p:ext>
            </p:extLst>
          </p:nvPr>
        </p:nvGraphicFramePr>
        <p:xfrm>
          <a:off x="395536" y="1340768"/>
          <a:ext cx="842493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4E-A885-4FE2-9E4C-AA07F7BDE9DA}" type="slidenum">
              <a:rPr lang="es-ES" smtClean="0"/>
              <a:pPr/>
              <a:t>4</a:t>
            </a:fld>
            <a:endParaRPr lang="es-ES" dirty="0"/>
          </a:p>
        </p:txBody>
      </p:sp>
      <p:pic>
        <p:nvPicPr>
          <p:cNvPr id="6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8" cstate="print"/>
          <a:srcRect t="9508" b="16550"/>
          <a:stretch>
            <a:fillRect/>
          </a:stretch>
        </p:blipFill>
        <p:spPr bwMode="auto">
          <a:xfrm>
            <a:off x="54521" y="-27384"/>
            <a:ext cx="155371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8792" cy="936104"/>
          </a:xfrm>
        </p:spPr>
        <p:txBody>
          <a:bodyPr>
            <a:noAutofit/>
          </a:bodyPr>
          <a:lstStyle/>
          <a:p>
            <a:r>
              <a:rPr lang="es-G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No. 16  Presupuestario Abierto y Participativo </a:t>
            </a:r>
            <a:r>
              <a:rPr lang="es-ES" sz="28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es-ES" sz="2800" b="1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es-E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7E93-BCD8-4079-B08A-4BA011024B18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634006"/>
              </p:ext>
            </p:extLst>
          </p:nvPr>
        </p:nvGraphicFramePr>
        <p:xfrm>
          <a:off x="683568" y="825837"/>
          <a:ext cx="8352929" cy="5938479"/>
        </p:xfrm>
        <a:graphic>
          <a:graphicData uri="http://schemas.openxmlformats.org/drawingml/2006/table">
            <a:tbl>
              <a:tblPr/>
              <a:tblGrid>
                <a:gridCol w="3184178"/>
                <a:gridCol w="973822"/>
                <a:gridCol w="4194929"/>
              </a:tblGrid>
              <a:tr h="348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Meta</a:t>
                      </a:r>
                      <a:endParaRPr lang="es-ES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4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Avance</a:t>
                      </a:r>
                      <a:endParaRPr lang="es-ES" sz="14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Resultado</a:t>
                      </a:r>
                      <a:endParaRPr lang="es-ES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873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Talleres </a:t>
                      </a: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Presupuesto Abierto 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GT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Completo</a:t>
                      </a:r>
                      <a:endParaRPr kumimoji="0" lang="es-ES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Se han realizado para la formulación presupuestaria 2017,</a:t>
                      </a:r>
                      <a:r>
                        <a:rPr lang="es-GT" sz="18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2018 y 2019. Se institucionalizó con el Acuerdo Ministerial No. 194-2017 (Ya es norma y práctica interna del MINFIN)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7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Normas de </a:t>
                      </a: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Gobierno Abierto </a:t>
                      </a: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en la iniciativa de </a:t>
                      </a: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Ley </a:t>
                      </a: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del </a:t>
                      </a: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Presupuesto 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GT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Completo</a:t>
                      </a:r>
                      <a:endParaRPr kumimoji="0" lang="es-ES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Anualmente se incluyen en la formulación </a:t>
                      </a:r>
                      <a:r>
                        <a:rPr lang="es-GT" sz="18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de la iniciativa de ley del presupuesto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7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CONADUR </a:t>
                      </a: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realiza una presentación pública de la inversión </a:t>
                      </a: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2018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GT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Completo</a:t>
                      </a:r>
                      <a:endParaRPr kumimoji="0" lang="es-ES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Implementación de la estrategia de socialización</a:t>
                      </a:r>
                      <a:r>
                        <a:rPr lang="es-GT" sz="18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de la inversión del CONADUR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Congreso de la República promueve participación de sociedad civil en la discusión del presupuesto </a:t>
                      </a: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2017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Completo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800" dirty="0" smtClean="0">
                          <a:latin typeface="Calibri" pitchFamily="34" charset="0"/>
                          <a:ea typeface="Times New Roman"/>
                        </a:rPr>
                        <a:t>Audiencias públicas 2017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Contraloría General </a:t>
                      </a: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hace </a:t>
                      </a: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público el Informe de Auditoría a la Liquidación </a:t>
                      </a:r>
                      <a:r>
                        <a:rPr lang="es-GT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Presupuestaria 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Completo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800" dirty="0" smtClean="0">
                          <a:latin typeface="Calibri" pitchFamily="34" charset="0"/>
                          <a:ea typeface="Times New Roman"/>
                        </a:rPr>
                        <a:t>Presentación pública</a:t>
                      </a:r>
                      <a:endParaRPr lang="es-ES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9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-1468"/>
            <a:ext cx="1152128" cy="948014"/>
          </a:xfrm>
          <a:prstGeom prst="rect">
            <a:avLst/>
          </a:prstGeom>
        </p:spPr>
      </p:pic>
      <p:pic>
        <p:nvPicPr>
          <p:cNvPr id="10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3" cstate="print"/>
          <a:srcRect t="9508" b="16550"/>
          <a:stretch>
            <a:fillRect/>
          </a:stretch>
        </p:blipFill>
        <p:spPr bwMode="auto">
          <a:xfrm>
            <a:off x="54522" y="-27384"/>
            <a:ext cx="126239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38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xmlns="" val="654320909"/>
              </p:ext>
            </p:extLst>
          </p:nvPr>
        </p:nvGraphicFramePr>
        <p:xfrm>
          <a:off x="215516" y="1124744"/>
          <a:ext cx="85329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4E-A885-4FE2-9E4C-AA07F7BDE9DA}" type="slidenum">
              <a:rPr lang="es-ES" smtClean="0"/>
              <a:pPr/>
              <a:t>6</a:t>
            </a:fld>
            <a:endParaRPr lang="es-ES" dirty="0"/>
          </a:p>
        </p:txBody>
      </p:sp>
      <p:pic>
        <p:nvPicPr>
          <p:cNvPr id="6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8" cstate="print"/>
          <a:srcRect t="9508" b="16550"/>
          <a:stretch>
            <a:fillRect/>
          </a:stretch>
        </p:blipFill>
        <p:spPr bwMode="auto">
          <a:xfrm>
            <a:off x="54521" y="-27384"/>
            <a:ext cx="155371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46064" cy="576064"/>
          </a:xfrm>
        </p:spPr>
        <p:txBody>
          <a:bodyPr>
            <a:noAutofit/>
          </a:bodyPr>
          <a:lstStyle/>
          <a:p>
            <a:r>
              <a:rPr lang="es-G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No. 17 Código y Manual FMI</a:t>
            </a:r>
            <a:r>
              <a:rPr lang="es-ES" sz="28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es-ES" sz="2800" b="1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es-E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7E93-BCD8-4079-B08A-4BA011024B18}" type="slidenum">
              <a:rPr lang="es-ES" smtClean="0"/>
              <a:pPr/>
              <a:t>7</a:t>
            </a:fld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1670596"/>
              </p:ext>
            </p:extLst>
          </p:nvPr>
        </p:nvGraphicFramePr>
        <p:xfrm>
          <a:off x="683569" y="692696"/>
          <a:ext cx="8352928" cy="5996489"/>
        </p:xfrm>
        <a:graphic>
          <a:graphicData uri="http://schemas.openxmlformats.org/drawingml/2006/table">
            <a:tbl>
              <a:tblPr/>
              <a:tblGrid>
                <a:gridCol w="3913083"/>
                <a:gridCol w="983460"/>
                <a:gridCol w="3456385"/>
              </a:tblGrid>
              <a:tr h="253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 smtClean="0">
                          <a:latin typeface="Calibri"/>
                          <a:ea typeface="Calibri"/>
                          <a:cs typeface="Times New Roman"/>
                        </a:rPr>
                        <a:t>Meta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b="1" dirty="0" smtClean="0">
                          <a:latin typeface="Calibri"/>
                          <a:ea typeface="Calibri"/>
                          <a:cs typeface="Times New Roman"/>
                        </a:rPr>
                        <a:t>Avance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 smtClean="0">
                          <a:latin typeface="Calibri"/>
                          <a:ea typeface="Calibri"/>
                          <a:cs typeface="Times New Roman"/>
                        </a:rPr>
                        <a:t>Resultado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Divulgación del </a:t>
                      </a: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informe </a:t>
                      </a: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y plan de </a:t>
                      </a: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trabajo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 smtClean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Se abrió espacio de participación a sociedad civil en el taller de</a:t>
                      </a:r>
                      <a:r>
                        <a:rPr lang="es-G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noviembre  de 2017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Apartado sobre Riesgos Fiscales en el proyecto de presupuesto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600" dirty="0" smtClean="0">
                          <a:latin typeface="Calibri"/>
                          <a:ea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GT" sz="1800" dirty="0" smtClean="0">
                          <a:latin typeface="Calibri"/>
                          <a:ea typeface="Times New Roman"/>
                        </a:rPr>
                        <a:t>Elaborado</a:t>
                      </a:r>
                      <a:r>
                        <a:rPr lang="es-GT" sz="1800" baseline="0" dirty="0" smtClean="0">
                          <a:latin typeface="Calibri"/>
                          <a:ea typeface="Times New Roman"/>
                        </a:rPr>
                        <a:t> en 2017 y 2018.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GT" sz="1800" baseline="0" dirty="0" smtClean="0">
                          <a:latin typeface="Calibri"/>
                          <a:ea typeface="Times New Roman"/>
                        </a:rPr>
                        <a:t>Se incluirá en 2019</a:t>
                      </a:r>
                      <a:endParaRPr lang="es-ES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Guías para cumplir los artículos 4, 17 Bis y 17 Ter del Decreto No. 101-97, para favorecer la rendición de cuentas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600" dirty="0" smtClean="0">
                          <a:latin typeface="Calibri"/>
                          <a:ea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800" dirty="0" smtClean="0">
                          <a:latin typeface="Calibri"/>
                          <a:ea typeface="Times New Roman"/>
                        </a:rPr>
                        <a:t>Matriz de cumplimiento,</a:t>
                      </a:r>
                      <a:r>
                        <a:rPr lang="es-GT" sz="1800" baseline="0" dirty="0" smtClean="0">
                          <a:latin typeface="Calibri"/>
                          <a:ea typeface="Times New Roman"/>
                        </a:rPr>
                        <a:t> guías e instructivos publicados</a:t>
                      </a:r>
                      <a:endParaRPr lang="es-ES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Estudio/diagnóstico sobre la consolidación contable y financiera del Sector Público No Financiero (SPNF)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 smtClean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Estudio/Diagnóstico del CAPTAC-DR    (FMI)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Consolidación del Sector Público No Financiero (grupos de gasto 4 y 5)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</a:pPr>
                      <a:r>
                        <a:rPr kumimoji="0" lang="es-GT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+mn-cs"/>
                        </a:rPr>
                        <a:t>Completo</a:t>
                      </a:r>
                      <a:endParaRPr kumimoji="0" lang="es-ES" sz="1600" kern="12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es-GT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Publicación</a:t>
                      </a:r>
                      <a:r>
                        <a:rPr kumimoji="0" lang="es-GT" sz="18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s-GT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matriz de consolidación </a:t>
                      </a:r>
                      <a:endParaRPr kumimoji="0" lang="es-ES" sz="1800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Consolidación del </a:t>
                      </a: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SPNF (operaciones </a:t>
                      </a: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interinstitucionales</a:t>
                      </a: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 smtClean="0">
                          <a:latin typeface="Calibri"/>
                          <a:ea typeface="Calibri"/>
                          <a:cs typeface="Times New Roman"/>
                        </a:rPr>
                        <a:t>Sustancial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GT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avanza en publicación de</a:t>
                      </a:r>
                      <a:r>
                        <a:rPr kumimoji="0" lang="es-GT" sz="18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s-GT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matriz de consolidación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Seguimiento de la Agenda de Transparencia Fiscal (ROI)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1600" dirty="0" smtClean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 smtClean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 smtClean="0">
                          <a:latin typeface="Calibri"/>
                          <a:ea typeface="Calibri"/>
                          <a:cs typeface="Times New Roman"/>
                        </a:rPr>
                        <a:t>Acuerdo Gubernativo 112-2018 Acuerdos Ministeriales  321-2018 y 323-2018 para implementación</a:t>
                      </a:r>
                      <a:endParaRPr lang="es-ES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-1468"/>
            <a:ext cx="1152128" cy="948014"/>
          </a:xfrm>
          <a:prstGeom prst="rect">
            <a:avLst/>
          </a:prstGeom>
        </p:spPr>
      </p:pic>
      <p:pic>
        <p:nvPicPr>
          <p:cNvPr id="10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3" cstate="print"/>
          <a:srcRect t="9508" b="16550"/>
          <a:stretch>
            <a:fillRect/>
          </a:stretch>
        </p:blipFill>
        <p:spPr bwMode="auto">
          <a:xfrm>
            <a:off x="54522" y="-27384"/>
            <a:ext cx="126239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93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xmlns="" val="2216787588"/>
              </p:ext>
            </p:extLst>
          </p:nvPr>
        </p:nvGraphicFramePr>
        <p:xfrm>
          <a:off x="755576" y="1340768"/>
          <a:ext cx="78488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4E-A885-4FE2-9E4C-AA07F7BDE9DA}" type="slidenum">
              <a:rPr lang="es-ES" smtClean="0"/>
              <a:pPr/>
              <a:t>8</a:t>
            </a:fld>
            <a:endParaRPr lang="es-ES" dirty="0"/>
          </a:p>
        </p:txBody>
      </p:sp>
      <p:pic>
        <p:nvPicPr>
          <p:cNvPr id="6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8" cstate="print"/>
          <a:srcRect t="9508" b="16550"/>
          <a:stretch>
            <a:fillRect/>
          </a:stretch>
        </p:blipFill>
        <p:spPr bwMode="auto">
          <a:xfrm>
            <a:off x="54521" y="-27384"/>
            <a:ext cx="155371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840760" cy="792088"/>
          </a:xfrm>
        </p:spPr>
        <p:txBody>
          <a:bodyPr>
            <a:noAutofit/>
          </a:bodyPr>
          <a:lstStyle/>
          <a:p>
            <a:r>
              <a:rPr lang="es-G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No. 18 Disponibilidad y Calidad de la Información Presupuestaria</a:t>
            </a:r>
            <a:endParaRPr lang="es-E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7E93-BCD8-4079-B08A-4BA011024B18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171821"/>
              </p:ext>
            </p:extLst>
          </p:nvPr>
        </p:nvGraphicFramePr>
        <p:xfrm>
          <a:off x="485800" y="1104022"/>
          <a:ext cx="8550697" cy="5674835"/>
        </p:xfrm>
        <a:graphic>
          <a:graphicData uri="http://schemas.openxmlformats.org/drawingml/2006/table">
            <a:tbl>
              <a:tblPr/>
              <a:tblGrid>
                <a:gridCol w="3843892"/>
                <a:gridCol w="1098255"/>
                <a:gridCol w="3608550"/>
              </a:tblGrid>
              <a:tr h="418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 smtClean="0">
                          <a:latin typeface="Calibri"/>
                          <a:ea typeface="Calibri"/>
                          <a:cs typeface="Times New Roman"/>
                        </a:rPr>
                        <a:t>Meta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400" b="1" dirty="0" smtClean="0">
                          <a:latin typeface="Calibri"/>
                          <a:ea typeface="Calibri"/>
                          <a:cs typeface="Times New Roman"/>
                        </a:rPr>
                        <a:t>Avance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 smtClean="0">
                          <a:latin typeface="Calibri"/>
                          <a:ea typeface="Calibri"/>
                          <a:cs typeface="Times New Roman"/>
                        </a:rPr>
                        <a:t>Resultado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809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Creación del Comité de Usuarios de </a:t>
                      </a:r>
                      <a:r>
                        <a:rPr lang="es-GT" sz="2000" dirty="0" smtClean="0">
                          <a:latin typeface="Calibri"/>
                          <a:ea typeface="Calibri"/>
                          <a:cs typeface="Times New Roman"/>
                        </a:rPr>
                        <a:t>Datos Abiertos </a:t>
                      </a: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del MINFIN 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400" dirty="0" smtClean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 smtClean="0">
                          <a:latin typeface="Calibri"/>
                          <a:ea typeface="Calibri"/>
                          <a:cs typeface="Times New Roman"/>
                        </a:rPr>
                        <a:t>Creación del</a:t>
                      </a:r>
                      <a:r>
                        <a:rPr lang="es-G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GT" sz="2000" dirty="0" smtClean="0">
                          <a:latin typeface="Calibri"/>
                          <a:ea typeface="Calibri"/>
                          <a:cs typeface="Times New Roman"/>
                        </a:rPr>
                        <a:t>Comité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 smtClean="0">
                          <a:latin typeface="Calibri"/>
                          <a:ea typeface="Calibri"/>
                          <a:cs typeface="Times New Roman"/>
                        </a:rPr>
                        <a:t>Lanzamiento del Portal de Datos Abiertos del MINFIN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 smtClean="0">
                          <a:latin typeface="Calibri"/>
                          <a:ea typeface="Calibri"/>
                          <a:cs typeface="Times New Roman"/>
                        </a:rPr>
                        <a:t>Portal </a:t>
                      </a: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de Transparencia </a:t>
                      </a:r>
                      <a:r>
                        <a:rPr lang="es-GT" sz="2000" dirty="0" smtClean="0">
                          <a:latin typeface="Calibri"/>
                          <a:ea typeface="Calibri"/>
                          <a:cs typeface="Times New Roman"/>
                        </a:rPr>
                        <a:t>Fiscal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400" dirty="0" smtClean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Portal de Transparencia Fiscal rediseñado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Espacio de participación para reformas al SIAF 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400" dirty="0" smtClean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 smtClean="0">
                          <a:latin typeface="Calibri"/>
                          <a:ea typeface="Calibri"/>
                          <a:cs typeface="Times New Roman"/>
                        </a:rPr>
                        <a:t>Taller realizado con</a:t>
                      </a:r>
                      <a:r>
                        <a:rPr lang="es-G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OSC sobre el plan de trabajo definido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6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Sobre documentos clave del Índice de Presupuesto </a:t>
                      </a:r>
                      <a:r>
                        <a:rPr lang="es-GT" sz="2000" dirty="0" smtClean="0">
                          <a:latin typeface="Calibri"/>
                          <a:ea typeface="Calibri"/>
                          <a:cs typeface="Times New Roman"/>
                        </a:rPr>
                        <a:t>Abierto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400" dirty="0" smtClean="0">
                          <a:latin typeface="Calibri"/>
                          <a:ea typeface="Times New Roman"/>
                        </a:rPr>
                        <a:t>Completo</a:t>
                      </a:r>
                      <a:endParaRPr lang="es-ES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2000" dirty="0" smtClean="0">
                          <a:latin typeface="Calibri"/>
                          <a:ea typeface="Times New Roman"/>
                        </a:rPr>
                        <a:t>Acdo</a:t>
                      </a:r>
                      <a:r>
                        <a:rPr lang="es-GT" sz="2000" baseline="0" dirty="0" smtClean="0">
                          <a:latin typeface="Calibri"/>
                          <a:ea typeface="Times New Roman"/>
                        </a:rPr>
                        <a:t> Ministerial No. 194-2017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2000" baseline="0" dirty="0" smtClean="0">
                          <a:latin typeface="Calibri"/>
                          <a:ea typeface="Times New Roman"/>
                        </a:rPr>
                        <a:t>Sube calificación de 46 a 61 pts.</a:t>
                      </a:r>
                      <a:endParaRPr lang="es-ES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Publicación de informes de ejecución de préstamos y </a:t>
                      </a:r>
                      <a:r>
                        <a:rPr lang="es-GT" sz="2000" dirty="0" smtClean="0">
                          <a:latin typeface="Calibri"/>
                          <a:ea typeface="Calibri"/>
                          <a:cs typeface="Times New Roman"/>
                        </a:rPr>
                        <a:t>donaciones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400" dirty="0" smtClean="0">
                          <a:latin typeface="Calibri"/>
                          <a:ea typeface="Times New Roman"/>
                        </a:rPr>
                        <a:t>Completo</a:t>
                      </a:r>
                      <a:endParaRPr lang="es-ES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2000" dirty="0" smtClean="0">
                          <a:latin typeface="Calibri"/>
                          <a:ea typeface="Times New Roman"/>
                        </a:rPr>
                        <a:t>Publicación mensual</a:t>
                      </a:r>
                      <a:endParaRPr lang="es-ES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-1468"/>
            <a:ext cx="1152128" cy="948014"/>
          </a:xfrm>
          <a:prstGeom prst="rect">
            <a:avLst/>
          </a:prstGeom>
        </p:spPr>
      </p:pic>
      <p:pic>
        <p:nvPicPr>
          <p:cNvPr id="11" name="Imagen 3" descr="C:\Documents and Settings\transpfis08\Configuración local\Archivos temporales de Internet\Content.Outlook\F1GKGLWG\Imagen 2018.png"/>
          <p:cNvPicPr>
            <a:picLocks noChangeAspect="1" noChangeArrowheads="1"/>
          </p:cNvPicPr>
          <p:nvPr/>
        </p:nvPicPr>
        <p:blipFill>
          <a:blip r:embed="rId3" cstate="print"/>
          <a:srcRect t="9508" b="16550"/>
          <a:stretch>
            <a:fillRect/>
          </a:stretch>
        </p:blipFill>
        <p:spPr bwMode="auto">
          <a:xfrm>
            <a:off x="54522" y="-27384"/>
            <a:ext cx="126239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754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3372</TotalTime>
  <Words>828</Words>
  <Application>Microsoft Office PowerPoint</Application>
  <PresentationFormat>Presentación en pantalla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Cumplimiento del Minfin   Compromisos de Transparencia Fiscal contenidos en el 3er. Plan de Acción Nacional de Gobierno Abierto  2016-2018</vt:lpstr>
      <vt:lpstr>Grado de cumplimiento  Compromisos a cargo del Minfin</vt:lpstr>
      <vt:lpstr>Diapositiva 3</vt:lpstr>
      <vt:lpstr>Diapositiva 4</vt:lpstr>
      <vt:lpstr>No. 16  Presupuestario Abierto y Participativo  </vt:lpstr>
      <vt:lpstr>Diapositiva 6</vt:lpstr>
      <vt:lpstr>No. 17 Código y Manual FMI </vt:lpstr>
      <vt:lpstr>Diapositiva 8</vt:lpstr>
      <vt:lpstr>No. 18 Disponibilidad y Calidad de la Información Presupuestaria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Fiscales</dc:title>
  <dc:creator>Carlos Antonio  Mendoza Alvarado</dc:creator>
  <cp:lastModifiedBy>transpfis08</cp:lastModifiedBy>
  <cp:revision>330</cp:revision>
  <dcterms:created xsi:type="dcterms:W3CDTF">2016-08-03T15:47:48Z</dcterms:created>
  <dcterms:modified xsi:type="dcterms:W3CDTF">2018-12-06T17:38:49Z</dcterms:modified>
</cp:coreProperties>
</file>